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0" r:id="rId13"/>
    <p:sldId id="277" r:id="rId14"/>
    <p:sldId id="278" r:id="rId15"/>
    <p:sldId id="265" r:id="rId16"/>
    <p:sldId id="272" r:id="rId17"/>
    <p:sldId id="271" r:id="rId18"/>
    <p:sldId id="276" r:id="rId19"/>
    <p:sldId id="279" r:id="rId20"/>
    <p:sldId id="273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F1141-2113-455C-A7DF-8DA8A56ADC5A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13194-FF1A-4C71-B2FA-E1E2E4AC8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13194-FF1A-4C71-B2FA-E1E2E4AC85E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AF2EE-437A-493C-8522-C252B898A931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30A4-AE86-4430-B25E-386387BDB36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D17A6-FC8C-414F-908F-D40BA47AE1FA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8AEAE-8294-47DF-A1D6-EBC059B9CC98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AFA0F-BB66-4CD9-BF7D-C6925FC62B90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CDA-BB94-451B-96AC-9668E98086AD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B6A5-5D24-493B-B209-5B590EF14BC2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D261-E850-4BAD-BF53-83270095140D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55FB-7CAA-43C1-A223-EED6C28A3C16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F4B81-B758-4882-B2D3-E01C74348B3A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521CE7A-6302-4A26-BACA-A22A28A837ED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A8524C-693F-446A-B61C-F83FFCB8488A}" type="datetime1">
              <a:rPr lang="en-US" smtClean="0"/>
              <a:pPr/>
              <a:t>6/24/2012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(c)2010 Mark Hehl, all rights reserved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E9B48D2-289D-438F-89EB-1FFA2562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hlassociat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762251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 “Sure Fire” Way to Ensure Schedule Performance!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2057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Mark Hehl</a:t>
            </a:r>
          </a:p>
          <a:p>
            <a:r>
              <a:rPr lang="en-US" sz="2400" dirty="0" smtClean="0">
                <a:hlinkClick r:id="rId3"/>
              </a:rPr>
              <a:t>www.hehlassociates.com</a:t>
            </a:r>
            <a:endParaRPr lang="en-US" sz="2400" dirty="0" smtClean="0"/>
          </a:p>
          <a:p>
            <a:r>
              <a:rPr lang="en-US" sz="2400" dirty="0" smtClean="0"/>
              <a:t>mhehl@charter.net</a:t>
            </a:r>
          </a:p>
          <a:p>
            <a:r>
              <a:rPr lang="en-US" sz="2400" dirty="0" smtClean="0"/>
              <a:t>203 982 6231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Mapping Sessions 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Non-value added activities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Delay points in the process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Cumbersome forms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Lack of supporting documentation and information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Lack of understanding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Inconsistency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“Quick Wins” - Value Added vs. Non-Value Added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Within an average American organization, less than 25% of the company’s time and effort is spent on value-added activities.  </a:t>
            </a:r>
          </a:p>
          <a:p>
            <a:r>
              <a:rPr lang="en-US" dirty="0" smtClean="0"/>
              <a:t>More than 60% is spent on activities that consume time and create cost without creating any value. 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Proceeding with Process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</a:p>
          <a:p>
            <a:pPr lvl="1"/>
            <a:r>
              <a:rPr lang="en-US" dirty="0" smtClean="0"/>
              <a:t>Individuals performing the activity</a:t>
            </a:r>
          </a:p>
          <a:p>
            <a:pPr lvl="1"/>
            <a:r>
              <a:rPr lang="en-US" dirty="0" smtClean="0"/>
              <a:t>True experts </a:t>
            </a:r>
          </a:p>
          <a:p>
            <a:r>
              <a:rPr lang="en-US" dirty="0" smtClean="0"/>
              <a:t>“as is” map</a:t>
            </a:r>
          </a:p>
          <a:p>
            <a:r>
              <a:rPr lang="en-US" dirty="0" smtClean="0"/>
              <a:t>Cards attached to wall</a:t>
            </a:r>
          </a:p>
          <a:p>
            <a:pPr lvl="1"/>
            <a:r>
              <a:rPr lang="en-US" dirty="0" smtClean="0"/>
              <a:t>Elapsed time</a:t>
            </a:r>
          </a:p>
          <a:p>
            <a:pPr lvl="1"/>
            <a:r>
              <a:rPr lang="en-US" dirty="0" smtClean="0"/>
              <a:t>Labor hours</a:t>
            </a:r>
          </a:p>
          <a:p>
            <a:pPr lvl="1"/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Defects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5" name="Picture 3" descr="C:\Users\mark\AppData\Local\Microsoft\Windows\Temporary Internet Files\Content.IE5\WTJYXTC0\MC9002899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429000"/>
            <a:ext cx="2743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Add photo of a process map in process,</a:t>
            </a:r>
          </a:p>
          <a:p>
            <a:pPr>
              <a:buNone/>
            </a:pPr>
            <a:r>
              <a:rPr lang="en-US" i="1" dirty="0" smtClean="0"/>
              <a:t>Index cards on wall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5" name="Picture 4" descr="C:\Users\mark\AppData\Local\Microsoft\Windows\Temporary Internet Files\Content.Outlook\A5SEGXK6\IMG_0821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644" y="0"/>
            <a:ext cx="9793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5" name="Content Placeholder 4" descr="C:\Users\mark\AppData\Local\Microsoft\Windows\Temporary Internet Files\Content.Outlook\A5SEGXK6\100_14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Swimlane</a:t>
            </a:r>
            <a:r>
              <a:rPr lang="en-US" dirty="0" smtClean="0"/>
              <a:t> - Process Map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5800" y="1524000"/>
            <a:ext cx="784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$4 Million Annual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Unintentional outcome (Quick Win)</a:t>
            </a:r>
          </a:p>
          <a:p>
            <a:r>
              <a:rPr lang="en-US" sz="2800" dirty="0" smtClean="0"/>
              <a:t>New customer orders</a:t>
            </a:r>
          </a:p>
          <a:p>
            <a:r>
              <a:rPr lang="en-US" sz="2800" dirty="0" smtClean="0"/>
              <a:t>Dual inventory assessments</a:t>
            </a:r>
          </a:p>
          <a:p>
            <a:r>
              <a:rPr lang="en-US" sz="2800" dirty="0" smtClean="0"/>
              <a:t>Duplicate ordering of expensive material</a:t>
            </a:r>
          </a:p>
          <a:p>
            <a:r>
              <a:rPr lang="en-US" sz="2800" dirty="0" smtClean="0"/>
              <a:t>Results</a:t>
            </a:r>
          </a:p>
          <a:p>
            <a:pPr lvl="1"/>
            <a:r>
              <a:rPr lang="en-US" dirty="0" smtClean="0"/>
              <a:t>Reduce inventory </a:t>
            </a:r>
          </a:p>
          <a:p>
            <a:pPr lvl="1"/>
            <a:r>
              <a:rPr lang="en-US" dirty="0" smtClean="0"/>
              <a:t>Faster process time</a:t>
            </a:r>
          </a:p>
          <a:p>
            <a:pPr lvl="1"/>
            <a:r>
              <a:rPr lang="en-US" dirty="0" smtClean="0"/>
              <a:t>Increased space for actual work</a:t>
            </a:r>
          </a:p>
          <a:p>
            <a:pPr lvl="1"/>
            <a:r>
              <a:rPr lang="en-US" dirty="0" smtClean="0"/>
              <a:t>8 extra hours/week available for preventative work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each step</a:t>
            </a:r>
          </a:p>
          <a:p>
            <a:r>
              <a:rPr lang="en-US" dirty="0" smtClean="0"/>
              <a:t>Select significant steps</a:t>
            </a:r>
          </a:p>
          <a:p>
            <a:r>
              <a:rPr lang="en-US" dirty="0" smtClean="0"/>
              <a:t>Improve</a:t>
            </a:r>
          </a:p>
          <a:p>
            <a:r>
              <a:rPr lang="en-US" dirty="0" smtClean="0"/>
              <a:t>Implement</a:t>
            </a:r>
          </a:p>
          <a:p>
            <a:r>
              <a:rPr lang="en-US" dirty="0" smtClean="0"/>
              <a:t>Measure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5" name="Picture 4" descr="C:\Users\mark\AppData\Local\Microsoft\Windows\Temporary Internet Files\Content.IE5\WTJYXTC0\MC9000787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147887"/>
            <a:ext cx="2667000" cy="2562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Improvement - Getting Started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Those involved – the real experts!</a:t>
            </a:r>
          </a:p>
          <a:p>
            <a:r>
              <a:rPr lang="en-US" b="1" dirty="0" smtClean="0"/>
              <a:t>Facilitator </a:t>
            </a:r>
          </a:p>
          <a:p>
            <a:pPr lvl="1"/>
            <a:r>
              <a:rPr lang="en-US" b="1" dirty="0" smtClean="0"/>
              <a:t>Trained</a:t>
            </a:r>
          </a:p>
          <a:p>
            <a:pPr lvl="1"/>
            <a:r>
              <a:rPr lang="en-US" b="1" dirty="0" smtClean="0"/>
              <a:t>Experienced      </a:t>
            </a:r>
          </a:p>
          <a:p>
            <a:r>
              <a:rPr lang="en-US" dirty="0" smtClean="0"/>
              <a:t>Room with available walls</a:t>
            </a:r>
          </a:p>
          <a:p>
            <a:r>
              <a:rPr lang="en-US" dirty="0" smtClean="0"/>
              <a:t>Large Index Cards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Must Have a Trained Facilitator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 trained &amp; experienced facilitator is a requirement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Most common reason for failure!</a:t>
            </a:r>
          </a:p>
          <a:p>
            <a:pPr lvl="1"/>
            <a:r>
              <a:rPr lang="en-US" sz="3200" b="1" dirty="0" smtClean="0"/>
              <a:t>Inadequate facilitation skill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The Schedule Squeeze</a:t>
            </a:r>
          </a:p>
          <a:p>
            <a:pPr lvl="1"/>
            <a:r>
              <a:rPr lang="en-US" sz="3800" dirty="0" smtClean="0"/>
              <a:t> “Parkinson’s Law”</a:t>
            </a:r>
            <a:endParaRPr lang="en-US" sz="3800" dirty="0"/>
          </a:p>
          <a:p>
            <a:r>
              <a:rPr lang="en-US" sz="3800" dirty="0" smtClean="0"/>
              <a:t>Improving Schedule Performance</a:t>
            </a:r>
          </a:p>
          <a:p>
            <a:r>
              <a:rPr lang="en-US" sz="3800" dirty="0" smtClean="0"/>
              <a:t>The Key Improvement Tool</a:t>
            </a:r>
            <a:endParaRPr lang="en-US" sz="3800" dirty="0"/>
          </a:p>
          <a:p>
            <a:r>
              <a:rPr lang="en-US" sz="3800" dirty="0" smtClean="0"/>
              <a:t>Using </a:t>
            </a:r>
            <a:r>
              <a:rPr lang="en-US" sz="3800" dirty="0"/>
              <a:t>Process Mapping to maintain and reduce scheduled tasks</a:t>
            </a:r>
          </a:p>
          <a:p>
            <a:r>
              <a:rPr lang="en-US" sz="3800" dirty="0" smtClean="0"/>
              <a:t>Implementing </a:t>
            </a:r>
            <a:r>
              <a:rPr lang="en-US" sz="3800" dirty="0"/>
              <a:t>I</a:t>
            </a:r>
            <a:r>
              <a:rPr lang="en-US" sz="3800" dirty="0" smtClean="0"/>
              <a:t>mprovements</a:t>
            </a:r>
            <a:endParaRPr lang="en-US" sz="3800" dirty="0"/>
          </a:p>
          <a:p>
            <a:r>
              <a:rPr lang="en-US" sz="3800" dirty="0" smtClean="0"/>
              <a:t>Identifying </a:t>
            </a:r>
            <a:r>
              <a:rPr lang="en-US" sz="3800" dirty="0"/>
              <a:t>P</a:t>
            </a:r>
            <a:r>
              <a:rPr lang="en-US" sz="3800" dirty="0" smtClean="0"/>
              <a:t>rocesses </a:t>
            </a:r>
            <a:r>
              <a:rPr lang="en-US" sz="3800" dirty="0"/>
              <a:t>to </a:t>
            </a:r>
            <a:r>
              <a:rPr lang="en-US" sz="3800" dirty="0" smtClean="0"/>
              <a:t>map</a:t>
            </a:r>
          </a:p>
          <a:p>
            <a:r>
              <a:rPr lang="en-US" sz="3800" dirty="0" smtClean="0"/>
              <a:t>Getting Started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Increases speed </a:t>
            </a:r>
          </a:p>
          <a:p>
            <a:pPr lvl="1">
              <a:buNone/>
            </a:pPr>
            <a:r>
              <a:rPr lang="en-US" dirty="0" smtClean="0"/>
              <a:t>– </a:t>
            </a:r>
            <a:r>
              <a:rPr lang="en-US" sz="3200" b="1" dirty="0" smtClean="0"/>
              <a:t>Schedule Compliance</a:t>
            </a:r>
          </a:p>
          <a:p>
            <a:r>
              <a:rPr lang="en-US" dirty="0" smtClean="0"/>
              <a:t>Lowers cost</a:t>
            </a:r>
          </a:p>
          <a:p>
            <a:r>
              <a:rPr lang="en-US" dirty="0" smtClean="0"/>
              <a:t>Improves quality</a:t>
            </a:r>
          </a:p>
          <a:p>
            <a:r>
              <a:rPr lang="en-US" dirty="0" smtClean="0"/>
              <a:t>Enhances productivity</a:t>
            </a:r>
          </a:p>
          <a:p>
            <a:r>
              <a:rPr lang="en-US" dirty="0" smtClean="0"/>
              <a:t>Allows the workforce to contribute</a:t>
            </a:r>
          </a:p>
          <a:p>
            <a:pPr lvl="1"/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Buy-in</a:t>
            </a:r>
          </a:p>
          <a:p>
            <a:pPr lvl="1"/>
            <a:r>
              <a:rPr lang="en-US" dirty="0" smtClean="0"/>
              <a:t>Teamwork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6146" name="Picture 2" descr="C:\Users\mark\AppData\Local\Microsoft\Windows\Temporary Internet Files\Content.IE5\ATJQIVM3\MC90003900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828801"/>
            <a:ext cx="16764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/>
              <a:t>Thank you for allowing me to be of service!</a:t>
            </a:r>
          </a:p>
          <a:p>
            <a:pPr algn="ctr">
              <a:buNone/>
            </a:pPr>
            <a:endParaRPr lang="en-US" sz="1000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Mark Hehl</a:t>
            </a:r>
          </a:p>
          <a:p>
            <a:pPr algn="ctr">
              <a:buNone/>
            </a:pPr>
            <a:r>
              <a:rPr lang="en-US" sz="2400" dirty="0" smtClean="0"/>
              <a:t>www.hehlassociates.com</a:t>
            </a:r>
          </a:p>
          <a:p>
            <a:pPr algn="ctr">
              <a:buNone/>
            </a:pPr>
            <a:r>
              <a:rPr lang="en-US" sz="2400" dirty="0" smtClean="0"/>
              <a:t>203 982 6231</a:t>
            </a:r>
          </a:p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sz="2400" u="sng" dirty="0" smtClean="0"/>
              <a:t>Mhehl@charter.net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Parkinson’s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“The time required to perform a task will automatically expand to fill the time allotted for it”.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467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“I will give you anything but more time”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schedules fall behind</a:t>
            </a:r>
          </a:p>
          <a:p>
            <a:pPr lvl="1"/>
            <a:r>
              <a:rPr lang="en-US" dirty="0" smtClean="0"/>
              <a:t>Unrealistic </a:t>
            </a:r>
          </a:p>
          <a:p>
            <a:pPr lvl="1"/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Unanticipated events</a:t>
            </a:r>
          </a:p>
          <a:p>
            <a:pPr lvl="1"/>
            <a:r>
              <a:rPr lang="en-US" dirty="0" smtClean="0"/>
              <a:t>Delays</a:t>
            </a:r>
          </a:p>
          <a:p>
            <a:pPr lvl="1"/>
            <a:r>
              <a:rPr lang="en-US" dirty="0" smtClean="0"/>
              <a:t>Negative consequences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1032" name="Picture 8" descr="C:\Users\mark\AppData\Local\Microsoft\Windows\Temporary Internet Files\Content.IE5\95GJNGQW\MC90009056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209800"/>
            <a:ext cx="2819399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Schedule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Challenging - Realistic</a:t>
            </a:r>
          </a:p>
          <a:p>
            <a:pPr lvl="1"/>
            <a:r>
              <a:rPr lang="en-US" sz="3600" dirty="0" smtClean="0"/>
              <a:t>Motivation issue</a:t>
            </a:r>
          </a:p>
          <a:p>
            <a:r>
              <a:rPr lang="en-US" sz="3600" dirty="0" smtClean="0"/>
              <a:t>History Repeats Itself</a:t>
            </a:r>
          </a:p>
          <a:p>
            <a:pPr lvl="1"/>
            <a:r>
              <a:rPr lang="en-US" sz="3600" dirty="0" smtClean="0"/>
              <a:t>Consistent areas / tasks / causes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  <p:pic>
        <p:nvPicPr>
          <p:cNvPr id="3074" name="Picture 2" descr="C:\Users\mark\AppData\Local\Microsoft\Windows\Temporary Internet Files\Content.IE5\ATJQIVM3\MM90028319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057400"/>
            <a:ext cx="18288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Reactions Do Not Need To Be Negative!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Schedule slippage		</a:t>
            </a:r>
            <a:r>
              <a:rPr lang="en-US" b="1" dirty="0" smtClean="0">
                <a:solidFill>
                  <a:srgbClr val="C00000"/>
                </a:solidFill>
              </a:rPr>
              <a:t>  added cost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C00000"/>
                </a:solidFill>
              </a:rPr>
              <a:t>Cutting corners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en-US" sz="3200" dirty="0" smtClean="0">
                <a:solidFill>
                  <a:srgbClr val="C00000"/>
                </a:solidFill>
              </a:rPr>
              <a:t>  </a:t>
            </a:r>
            <a:r>
              <a:rPr lang="en-US" sz="3200" b="1" dirty="0" smtClean="0">
                <a:solidFill>
                  <a:srgbClr val="C00000"/>
                </a:solidFill>
              </a:rPr>
              <a:t>risk increase            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Additional resources	            </a:t>
            </a:r>
            <a:r>
              <a:rPr lang="en-US" b="1" dirty="0" smtClean="0">
                <a:solidFill>
                  <a:srgbClr val="C00000"/>
                </a:solidFill>
              </a:rPr>
              <a:t>added cost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People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Time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r>
              <a:rPr lang="en-US" sz="3600" b="1" dirty="0" smtClean="0">
                <a:solidFill>
                  <a:srgbClr val="00B050"/>
                </a:solidFill>
              </a:rPr>
              <a:t>Problem area/s process improvement</a:t>
            </a:r>
          </a:p>
          <a:p>
            <a:pPr lvl="1"/>
            <a:r>
              <a:rPr lang="en-US" sz="3200" b="1" dirty="0" smtClean="0">
                <a:solidFill>
                  <a:srgbClr val="00B050"/>
                </a:solidFill>
              </a:rPr>
              <a:t>No added cost</a:t>
            </a:r>
          </a:p>
          <a:p>
            <a:pPr lvl="1"/>
            <a:r>
              <a:rPr lang="en-US" sz="3200" b="1" dirty="0" smtClean="0">
                <a:solidFill>
                  <a:srgbClr val="00B050"/>
                </a:solidFill>
              </a:rPr>
              <a:t>No risk increase</a:t>
            </a:r>
          </a:p>
          <a:p>
            <a:pPr lvl="1"/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 Positive Reaction - Process Improvement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Identify areas / tasks that typically cause schedule problems</a:t>
            </a:r>
          </a:p>
          <a:p>
            <a:pPr lvl="1"/>
            <a:r>
              <a:rPr lang="en-US" dirty="0" smtClean="0"/>
              <a:t>Most cases - problem is with a few processes</a:t>
            </a:r>
          </a:p>
          <a:p>
            <a:r>
              <a:rPr lang="en-US" b="1" dirty="0" smtClean="0"/>
              <a:t>Understand the process</a:t>
            </a:r>
          </a:p>
          <a:p>
            <a:r>
              <a:rPr lang="en-US" dirty="0" smtClean="0"/>
              <a:t>Analyze the process</a:t>
            </a:r>
          </a:p>
          <a:p>
            <a:r>
              <a:rPr lang="en-US" dirty="0" smtClean="0"/>
              <a:t>Identify improvements</a:t>
            </a:r>
          </a:p>
          <a:p>
            <a:r>
              <a:rPr lang="en-US" dirty="0" smtClean="0"/>
              <a:t>Implement improvements</a:t>
            </a:r>
          </a:p>
          <a:p>
            <a:r>
              <a:rPr lang="en-US" dirty="0" smtClean="0"/>
              <a:t>Control / follow up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First Step Towards Improvement - Process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 -Visually depicts the sequence of events to build a product or produce an outcome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1) </a:t>
            </a:r>
            <a:r>
              <a:rPr lang="en-US" b="1" i="1" dirty="0" smtClean="0"/>
              <a:t>understand the process</a:t>
            </a:r>
          </a:p>
          <a:p>
            <a:pPr>
              <a:buNone/>
            </a:pPr>
            <a:r>
              <a:rPr lang="en-US" dirty="0" smtClean="0"/>
              <a:t>	2) Analyze</a:t>
            </a:r>
          </a:p>
          <a:p>
            <a:pPr>
              <a:buNone/>
            </a:pPr>
            <a:r>
              <a:rPr lang="en-US" dirty="0" smtClean="0"/>
              <a:t>	3) Improve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en-US" sz="3600" dirty="0" smtClean="0"/>
              <a:t>A defined graphical representation of a process showing the: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Steps of the process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Time &amp; Cost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Inputs and outputs for each step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Suppliers and customers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Media used</a:t>
            </a:r>
          </a:p>
          <a:p>
            <a:pPr lvl="1">
              <a:lnSpc>
                <a:spcPct val="130000"/>
              </a:lnSpc>
            </a:pPr>
            <a:r>
              <a:rPr lang="en-US" sz="3200" dirty="0" smtClean="0"/>
              <a:t>Issues in present process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(c)2010 Mark Hehl, all rights reserved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225</TotalTime>
  <Words>654</Words>
  <Application>Microsoft Office PowerPoint</Application>
  <PresentationFormat>On-screen Show (4:3)</PresentationFormat>
  <Paragraphs>158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A “Sure Fire” Way to Ensure Schedule Performance! </vt:lpstr>
      <vt:lpstr>Agenda</vt:lpstr>
      <vt:lpstr>Parkinson’s Law</vt:lpstr>
      <vt:lpstr>“I will give you anything but more time” </vt:lpstr>
      <vt:lpstr>The Schedule Challenge</vt:lpstr>
      <vt:lpstr>The Reactions Do Not Need To Be Negative!</vt:lpstr>
      <vt:lpstr>A Positive Reaction - Process Improvement</vt:lpstr>
      <vt:lpstr>The First Step Towards Improvement - Process Mapping</vt:lpstr>
      <vt:lpstr>Process Map</vt:lpstr>
      <vt:lpstr>Process Mapping Sessions Capture</vt:lpstr>
      <vt:lpstr>“Quick Wins” - Value Added vs. Non-Value Added </vt:lpstr>
      <vt:lpstr>Proceeding with Process Mapping</vt:lpstr>
      <vt:lpstr>Example</vt:lpstr>
      <vt:lpstr>Slide 14</vt:lpstr>
      <vt:lpstr> Swimlane - Process Map</vt:lpstr>
      <vt:lpstr>$4 Million Annual Savings</vt:lpstr>
      <vt:lpstr>Achieving Results</vt:lpstr>
      <vt:lpstr>Schedule Improvement - Getting Started </vt:lpstr>
      <vt:lpstr>You Must Have a Trained Facilitator</vt:lpstr>
      <vt:lpstr>Benefits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</dc:creator>
  <cp:lastModifiedBy>Darlene and Bill</cp:lastModifiedBy>
  <cp:revision>81</cp:revision>
  <dcterms:created xsi:type="dcterms:W3CDTF">2010-11-02T13:05:22Z</dcterms:created>
  <dcterms:modified xsi:type="dcterms:W3CDTF">2012-06-25T02:02:41Z</dcterms:modified>
</cp:coreProperties>
</file>