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9" r:id="rId12"/>
    <p:sldId id="270" r:id="rId13"/>
    <p:sldId id="277" r:id="rId14"/>
    <p:sldId id="278" r:id="rId15"/>
    <p:sldId id="265" r:id="rId16"/>
    <p:sldId id="272" r:id="rId17"/>
    <p:sldId id="271" r:id="rId18"/>
    <p:sldId id="276" r:id="rId19"/>
    <p:sldId id="279" r:id="rId20"/>
    <p:sldId id="273" r:id="rId21"/>
    <p:sldId id="275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78" y="-1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FF1141-2113-455C-A7DF-8DA8A56ADC5A}" type="datetimeFigureOut">
              <a:rPr lang="en-US" smtClean="0"/>
              <a:pPr/>
              <a:t>6/24/2012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113194-FF1A-4C71-B2FA-E1E2E4AC85E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113194-FF1A-4C71-B2FA-E1E2E4AC85EB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AF2EE-437A-493C-8522-C252B898A931}" type="datetime1">
              <a:rPr lang="en-US" smtClean="0"/>
              <a:pPr/>
              <a:t>6/24/2012</a:t>
            </a:fld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(c)2010 Mark Hehl, all rights reserved</a:t>
            </a:r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B48D2-289D-438F-89EB-1FFA2562D78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930A4-AE86-4430-B25E-386387BDB366}" type="datetime1">
              <a:rPr lang="en-US" smtClean="0"/>
              <a:pPr/>
              <a:t>6/24/2012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(c)2010 Mark Hehl, all rights reserved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B48D2-289D-438F-89EB-1FFA2562D78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D17A6-FC8C-414F-908F-D40BA47AE1FA}" type="datetime1">
              <a:rPr lang="en-US" smtClean="0"/>
              <a:pPr/>
              <a:t>6/24/2012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(c)2010 Mark Hehl, all rights reserved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B48D2-289D-438F-89EB-1FFA2562D78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8AEAE-8294-47DF-A1D6-EBC059B9CC98}" type="datetime1">
              <a:rPr lang="en-US" smtClean="0"/>
              <a:pPr/>
              <a:t>6/24/2012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(c)2010 Mark Hehl, all rights reserved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B48D2-289D-438F-89EB-1FFA2562D78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AFA0F-BB66-4CD9-BF7D-C6925FC62B90}" type="datetime1">
              <a:rPr lang="en-US" smtClean="0"/>
              <a:pPr/>
              <a:t>6/24/2012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(c)2010 Mark Hehl, all rights reserved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B48D2-289D-438F-89EB-1FFA2562D78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6BCDA-BB94-451B-96AC-9668E98086AD}" type="datetime1">
              <a:rPr lang="en-US" smtClean="0"/>
              <a:pPr/>
              <a:t>6/24/2012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(c)2010 Mark Hehl, all rights reserved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B48D2-289D-438F-89EB-1FFA2562D78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4B6A5-5D24-493B-B209-5B590EF14BC2}" type="datetime1">
              <a:rPr lang="en-US" smtClean="0"/>
              <a:pPr/>
              <a:t>6/24/2012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(c)2010 Mark Hehl, all rights reserved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B48D2-289D-438F-89EB-1FFA2562D78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2D261-E850-4BAD-BF53-83270095140D}" type="datetime1">
              <a:rPr lang="en-US" smtClean="0"/>
              <a:pPr/>
              <a:t>6/24/2012</a:t>
            </a:fld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E9B48D2-289D-438F-89EB-1FFA2562D78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(c)2010 Mark Hehl, all rights reserved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F55FB-7CAA-43C1-A223-EED6C28A3C16}" type="datetime1">
              <a:rPr lang="en-US" smtClean="0"/>
              <a:pPr/>
              <a:t>6/24/2012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(c)2010 Mark Hehl, all rights reserved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B48D2-289D-438F-89EB-1FFA2562D78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F4B81-B758-4882-B2D3-E01C74348B3A}" type="datetime1">
              <a:rPr lang="en-US" smtClean="0"/>
              <a:pPr/>
              <a:t>6/24/2012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(c)2010 Mark Hehl, all rights reserved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DE9B48D2-289D-438F-89EB-1FFA2562D78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3521CE7A-6302-4A26-BACA-A22A28A837ED}" type="datetime1">
              <a:rPr lang="en-US" smtClean="0"/>
              <a:pPr/>
              <a:t>6/24/2012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(c)2010 Mark Hehl, all rights reserved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B48D2-289D-438F-89EB-1FFA2562D78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4FA8524C-693F-446A-B61C-F83FFCB8488A}" type="datetime1">
              <a:rPr lang="en-US" smtClean="0"/>
              <a:pPr/>
              <a:t>6/24/2012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r>
              <a:rPr lang="en-US" smtClean="0"/>
              <a:t>(c)2010 Mark Hehl, all rights reserved</a:t>
            </a:r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DE9B48D2-289D-438F-89EB-1FFA2562D78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sldNum="0" hdr="0" dt="0"/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ehlassociates.com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838200"/>
            <a:ext cx="7772400" cy="2762251"/>
          </a:xfrm>
        </p:spPr>
        <p:txBody>
          <a:bodyPr>
            <a:normAutofit/>
          </a:bodyPr>
          <a:lstStyle/>
          <a:p>
            <a:r>
              <a:rPr lang="en-US" sz="5400" dirty="0" smtClean="0"/>
              <a:t>A “Sure Fire” Way to Ensure Schedule Performance! </a:t>
            </a:r>
            <a:endParaRPr lang="en-US" sz="5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114800"/>
            <a:ext cx="6400800" cy="20574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Mark Hehl</a:t>
            </a:r>
          </a:p>
          <a:p>
            <a:r>
              <a:rPr lang="en-US" sz="2400" dirty="0" smtClean="0">
                <a:hlinkClick r:id="rId3"/>
              </a:rPr>
              <a:t>www.hehlassociates.com</a:t>
            </a:r>
            <a:endParaRPr lang="en-US" sz="2400" dirty="0" smtClean="0"/>
          </a:p>
          <a:p>
            <a:r>
              <a:rPr lang="en-US" sz="2400" dirty="0" smtClean="0"/>
              <a:t>mhehl@charter.net</a:t>
            </a:r>
          </a:p>
          <a:p>
            <a:r>
              <a:rPr lang="en-US" sz="2400" dirty="0" smtClean="0"/>
              <a:t>203 982 6231</a:t>
            </a:r>
            <a:endParaRPr lang="en-US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(c)2010 Mark Hehl, all rights reserved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Process Mapping Sessions Capture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en-US" dirty="0" smtClean="0"/>
              <a:t>Non-value added activities</a:t>
            </a:r>
          </a:p>
          <a:p>
            <a:pPr>
              <a:lnSpc>
                <a:spcPct val="120000"/>
              </a:lnSpc>
            </a:pPr>
            <a:r>
              <a:rPr lang="en-US" b="1" dirty="0" smtClean="0"/>
              <a:t>Delay points in the process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Cumbersome forms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Lack of supporting documentation and information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Lack of understanding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Inconsistency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(c)2010 Mark Hehl, all rights reserved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7467600" cy="12954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“Quick Wins” - Value Added vs. Non-Value Added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dirty="0" smtClean="0"/>
          </a:p>
          <a:p>
            <a:r>
              <a:rPr lang="en-US" dirty="0" smtClean="0"/>
              <a:t>Within an average American organization, less than 25% of the company’s time and effort is spent on value-added activities.  </a:t>
            </a:r>
          </a:p>
          <a:p>
            <a:r>
              <a:rPr lang="en-US" dirty="0" smtClean="0"/>
              <a:t>More than 60% is spent on activities that consume time and create cost without creating any value.  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(c)2010 Mark Hehl, all rights reserved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Proceeding with Process Mapping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Group activity</a:t>
            </a:r>
          </a:p>
          <a:p>
            <a:pPr lvl="1"/>
            <a:r>
              <a:rPr lang="en-US" dirty="0" smtClean="0"/>
              <a:t>Individuals performing the activity</a:t>
            </a:r>
          </a:p>
          <a:p>
            <a:pPr lvl="1"/>
            <a:r>
              <a:rPr lang="en-US" dirty="0" smtClean="0"/>
              <a:t>True experts </a:t>
            </a:r>
          </a:p>
          <a:p>
            <a:r>
              <a:rPr lang="en-US" dirty="0" smtClean="0"/>
              <a:t>“as is” map</a:t>
            </a:r>
          </a:p>
          <a:p>
            <a:r>
              <a:rPr lang="en-US" dirty="0" smtClean="0"/>
              <a:t>Cards attached to wall</a:t>
            </a:r>
          </a:p>
          <a:p>
            <a:pPr lvl="1"/>
            <a:r>
              <a:rPr lang="en-US" dirty="0" smtClean="0"/>
              <a:t>Elapsed time</a:t>
            </a:r>
          </a:p>
          <a:p>
            <a:pPr lvl="1"/>
            <a:r>
              <a:rPr lang="en-US" dirty="0" smtClean="0"/>
              <a:t>Labor hours</a:t>
            </a:r>
          </a:p>
          <a:p>
            <a:pPr lvl="1"/>
            <a:r>
              <a:rPr lang="en-US" dirty="0" smtClean="0"/>
              <a:t>Cost</a:t>
            </a:r>
          </a:p>
          <a:p>
            <a:pPr lvl="1"/>
            <a:r>
              <a:rPr lang="en-US" dirty="0" smtClean="0"/>
              <a:t>Defects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(c)2010 Mark Hehl, all rights reserved</a:t>
            </a:r>
            <a:endParaRPr lang="en-US" dirty="0"/>
          </a:p>
        </p:txBody>
      </p:sp>
      <p:pic>
        <p:nvPicPr>
          <p:cNvPr id="5" name="Picture 3" descr="C:\Users\mark\AppData\Local\Microsoft\Windows\Temporary Internet Files\Content.IE5\WTJYXTC0\MC900289953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57800" y="3429000"/>
            <a:ext cx="2743200" cy="2362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i="1" dirty="0" smtClean="0"/>
          </a:p>
          <a:p>
            <a:pPr>
              <a:buNone/>
            </a:pPr>
            <a:endParaRPr lang="en-US" i="1" dirty="0" smtClean="0"/>
          </a:p>
          <a:p>
            <a:pPr>
              <a:buNone/>
            </a:pPr>
            <a:r>
              <a:rPr lang="en-US" i="1" dirty="0" smtClean="0"/>
              <a:t>Add photo of a process map in process,</a:t>
            </a:r>
          </a:p>
          <a:p>
            <a:pPr>
              <a:buNone/>
            </a:pPr>
            <a:r>
              <a:rPr lang="en-US" i="1" dirty="0" smtClean="0"/>
              <a:t>Index cards on wall</a:t>
            </a:r>
            <a:endParaRPr lang="en-US" i="1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(c)2010 Mark Hehl, all rights reserved</a:t>
            </a:r>
            <a:endParaRPr lang="en-US" dirty="0"/>
          </a:p>
        </p:txBody>
      </p:sp>
      <p:pic>
        <p:nvPicPr>
          <p:cNvPr id="5" name="Picture 4" descr="C:\Users\mark\AppData\Local\Microsoft\Windows\Temporary Internet Files\Content.Outlook\A5SEGXK6\IMG_0821.jpg"/>
          <p:cNvPicPr>
            <a:picLocks noGrp="1"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4644" y="0"/>
            <a:ext cx="97932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(c)2010 Mark Hehl, all rights reserved</a:t>
            </a:r>
            <a:endParaRPr lang="en-US" dirty="0"/>
          </a:p>
        </p:txBody>
      </p:sp>
      <p:pic>
        <p:nvPicPr>
          <p:cNvPr id="5" name="Content Placeholder 4" descr="C:\Users\mark\AppData\Local\Microsoft\Windows\Temporary Internet Files\Content.Outlook\A5SEGXK6\100_145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dirty="0" err="1" smtClean="0"/>
              <a:t>Swimlane</a:t>
            </a:r>
            <a:r>
              <a:rPr lang="en-US" dirty="0" smtClean="0"/>
              <a:t> - Process Map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685800" y="1524000"/>
            <a:ext cx="78486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(c)2010 Mark Hehl, all rights reserved</a:t>
            </a:r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$4 Million Annual Savings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800" dirty="0" smtClean="0"/>
              <a:t>Unintentional outcome (Quick Win)</a:t>
            </a:r>
          </a:p>
          <a:p>
            <a:r>
              <a:rPr lang="en-US" sz="2800" dirty="0" smtClean="0"/>
              <a:t>New customer orders</a:t>
            </a:r>
          </a:p>
          <a:p>
            <a:r>
              <a:rPr lang="en-US" sz="2800" dirty="0" smtClean="0"/>
              <a:t>Dual inventory assessments</a:t>
            </a:r>
          </a:p>
          <a:p>
            <a:r>
              <a:rPr lang="en-US" sz="2800" dirty="0" smtClean="0"/>
              <a:t>Duplicate ordering of expensive material</a:t>
            </a:r>
          </a:p>
          <a:p>
            <a:r>
              <a:rPr lang="en-US" sz="2800" dirty="0" smtClean="0"/>
              <a:t>Results</a:t>
            </a:r>
          </a:p>
          <a:p>
            <a:pPr lvl="1"/>
            <a:r>
              <a:rPr lang="en-US" dirty="0" smtClean="0"/>
              <a:t>Reduce inventory </a:t>
            </a:r>
          </a:p>
          <a:p>
            <a:pPr lvl="1"/>
            <a:r>
              <a:rPr lang="en-US" dirty="0" smtClean="0"/>
              <a:t>Faster process time</a:t>
            </a:r>
          </a:p>
          <a:p>
            <a:pPr lvl="1"/>
            <a:r>
              <a:rPr lang="en-US" dirty="0" smtClean="0"/>
              <a:t>Increased space for actual work</a:t>
            </a:r>
          </a:p>
          <a:p>
            <a:pPr lvl="1"/>
            <a:r>
              <a:rPr lang="en-US" dirty="0" smtClean="0"/>
              <a:t>8 extra hours/week available for preventative work</a:t>
            </a:r>
          </a:p>
          <a:p>
            <a:pPr lvl="1"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(c)2010 Mark Hehl, all rights reserved</a:t>
            </a:r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Achieving Results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Analyze each step</a:t>
            </a:r>
          </a:p>
          <a:p>
            <a:r>
              <a:rPr lang="en-US" dirty="0" smtClean="0"/>
              <a:t>Select significant steps</a:t>
            </a:r>
          </a:p>
          <a:p>
            <a:r>
              <a:rPr lang="en-US" dirty="0" smtClean="0"/>
              <a:t>Improve</a:t>
            </a:r>
          </a:p>
          <a:p>
            <a:r>
              <a:rPr lang="en-US" dirty="0" smtClean="0"/>
              <a:t>Implement</a:t>
            </a:r>
          </a:p>
          <a:p>
            <a:r>
              <a:rPr lang="en-US" dirty="0" smtClean="0"/>
              <a:t>Measure results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(c)2010 Mark Hehl, all rights reserved</a:t>
            </a:r>
            <a:endParaRPr lang="en-US" dirty="0"/>
          </a:p>
        </p:txBody>
      </p:sp>
      <p:pic>
        <p:nvPicPr>
          <p:cNvPr id="5" name="Picture 4" descr="C:\Users\mark\AppData\Local\Microsoft\Windows\Temporary Internet Files\Content.IE5\WTJYXTC0\MC900078753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10200" y="2147887"/>
            <a:ext cx="2667000" cy="25622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Schedule Improvement - Getting Started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Team</a:t>
            </a:r>
          </a:p>
          <a:p>
            <a:pPr lvl="1"/>
            <a:r>
              <a:rPr lang="en-US" dirty="0" smtClean="0"/>
              <a:t>Those involved – the real experts!</a:t>
            </a:r>
          </a:p>
          <a:p>
            <a:r>
              <a:rPr lang="en-US" b="1" dirty="0" smtClean="0"/>
              <a:t>Facilitator </a:t>
            </a:r>
          </a:p>
          <a:p>
            <a:pPr lvl="1"/>
            <a:r>
              <a:rPr lang="en-US" b="1" dirty="0" smtClean="0"/>
              <a:t>Trained</a:t>
            </a:r>
          </a:p>
          <a:p>
            <a:pPr lvl="1"/>
            <a:r>
              <a:rPr lang="en-US" b="1" dirty="0" smtClean="0"/>
              <a:t>Experienced      </a:t>
            </a:r>
          </a:p>
          <a:p>
            <a:r>
              <a:rPr lang="en-US" dirty="0" smtClean="0"/>
              <a:t>Room with available walls</a:t>
            </a:r>
          </a:p>
          <a:p>
            <a:r>
              <a:rPr lang="en-US" dirty="0" smtClean="0"/>
              <a:t>Large Index Cards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(c)2010 Mark Hehl, all rights reserved</a:t>
            </a:r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You Must Have a Trained Facilitator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 smtClean="0"/>
              <a:t>A trained &amp; experienced facilitator is a requirement</a:t>
            </a:r>
          </a:p>
          <a:p>
            <a:pPr>
              <a:buNone/>
            </a:pPr>
            <a:endParaRPr lang="en-US" sz="3600" dirty="0" smtClean="0"/>
          </a:p>
          <a:p>
            <a:r>
              <a:rPr lang="en-US" sz="3600" dirty="0" smtClean="0"/>
              <a:t>Most common reason for failure!</a:t>
            </a:r>
          </a:p>
          <a:p>
            <a:pPr lvl="1"/>
            <a:r>
              <a:rPr lang="en-US" sz="3200" b="1" dirty="0" smtClean="0"/>
              <a:t>Inadequate facilitation skill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(c)2010 Mark Hehl, all rights reserved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sz="3800" dirty="0" smtClean="0"/>
              <a:t>The Schedule Squeeze</a:t>
            </a:r>
          </a:p>
          <a:p>
            <a:pPr lvl="1"/>
            <a:r>
              <a:rPr lang="en-US" sz="3800" dirty="0" smtClean="0"/>
              <a:t> “Parkinson’s Law”</a:t>
            </a:r>
            <a:endParaRPr lang="en-US" sz="3800" dirty="0"/>
          </a:p>
          <a:p>
            <a:r>
              <a:rPr lang="en-US" sz="3800" dirty="0" smtClean="0"/>
              <a:t>Improving Schedule Performance</a:t>
            </a:r>
          </a:p>
          <a:p>
            <a:r>
              <a:rPr lang="en-US" sz="3800" dirty="0" smtClean="0"/>
              <a:t>The Key Improvement Tool</a:t>
            </a:r>
            <a:endParaRPr lang="en-US" sz="3800" dirty="0"/>
          </a:p>
          <a:p>
            <a:r>
              <a:rPr lang="en-US" sz="3800" dirty="0" smtClean="0"/>
              <a:t>Using </a:t>
            </a:r>
            <a:r>
              <a:rPr lang="en-US" sz="3800" dirty="0"/>
              <a:t>Process Mapping to maintain and reduce scheduled tasks</a:t>
            </a:r>
          </a:p>
          <a:p>
            <a:r>
              <a:rPr lang="en-US" sz="3800" dirty="0" smtClean="0"/>
              <a:t>Implementing </a:t>
            </a:r>
            <a:r>
              <a:rPr lang="en-US" sz="3800" dirty="0"/>
              <a:t>I</a:t>
            </a:r>
            <a:r>
              <a:rPr lang="en-US" sz="3800" dirty="0" smtClean="0"/>
              <a:t>mprovements</a:t>
            </a:r>
            <a:endParaRPr lang="en-US" sz="3800" dirty="0"/>
          </a:p>
          <a:p>
            <a:r>
              <a:rPr lang="en-US" sz="3800" dirty="0" smtClean="0"/>
              <a:t>Identifying </a:t>
            </a:r>
            <a:r>
              <a:rPr lang="en-US" sz="3800" dirty="0"/>
              <a:t>P</a:t>
            </a:r>
            <a:r>
              <a:rPr lang="en-US" sz="3800" dirty="0" smtClean="0"/>
              <a:t>rocesses </a:t>
            </a:r>
            <a:r>
              <a:rPr lang="en-US" sz="3800" dirty="0"/>
              <a:t>to </a:t>
            </a:r>
            <a:r>
              <a:rPr lang="en-US" sz="3800" dirty="0" smtClean="0"/>
              <a:t>map</a:t>
            </a:r>
          </a:p>
          <a:p>
            <a:r>
              <a:rPr lang="en-US" sz="3800" dirty="0" smtClean="0"/>
              <a:t>Getting Started</a:t>
            </a:r>
          </a:p>
          <a:p>
            <a:endParaRPr lang="en-US" dirty="0"/>
          </a:p>
          <a:p>
            <a:pPr>
              <a:buNone/>
            </a:pPr>
            <a:r>
              <a:rPr lang="en-US" dirty="0"/>
              <a:t> 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(c)2010 Mark Hehl, all rights reserved</a:t>
            </a:r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Benefits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Increases speed </a:t>
            </a:r>
          </a:p>
          <a:p>
            <a:pPr lvl="1">
              <a:buNone/>
            </a:pPr>
            <a:r>
              <a:rPr lang="en-US" dirty="0" smtClean="0"/>
              <a:t>– </a:t>
            </a:r>
            <a:r>
              <a:rPr lang="en-US" sz="3200" b="1" dirty="0" smtClean="0"/>
              <a:t>Schedule Compliance</a:t>
            </a:r>
          </a:p>
          <a:p>
            <a:r>
              <a:rPr lang="en-US" dirty="0" smtClean="0"/>
              <a:t>Lowers cost</a:t>
            </a:r>
          </a:p>
          <a:p>
            <a:r>
              <a:rPr lang="en-US" dirty="0" smtClean="0"/>
              <a:t>Improves quality</a:t>
            </a:r>
          </a:p>
          <a:p>
            <a:r>
              <a:rPr lang="en-US" dirty="0" smtClean="0"/>
              <a:t>Enhances productivity</a:t>
            </a:r>
          </a:p>
          <a:p>
            <a:r>
              <a:rPr lang="en-US" dirty="0" smtClean="0"/>
              <a:t>Allows the workforce to contribute</a:t>
            </a:r>
          </a:p>
          <a:p>
            <a:pPr lvl="1"/>
            <a:r>
              <a:rPr lang="en-US" dirty="0" smtClean="0"/>
              <a:t>Motivation</a:t>
            </a:r>
          </a:p>
          <a:p>
            <a:pPr lvl="1"/>
            <a:r>
              <a:rPr lang="en-US" dirty="0" smtClean="0"/>
              <a:t>Buy-in</a:t>
            </a:r>
          </a:p>
          <a:p>
            <a:pPr lvl="1"/>
            <a:r>
              <a:rPr lang="en-US" dirty="0" smtClean="0"/>
              <a:t>Teamwork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(c)2010 Mark Hehl, all rights reserved</a:t>
            </a:r>
            <a:endParaRPr lang="en-US" dirty="0"/>
          </a:p>
        </p:txBody>
      </p:sp>
      <p:pic>
        <p:nvPicPr>
          <p:cNvPr id="6146" name="Picture 2" descr="C:\Users\mark\AppData\Local\Microsoft\Windows\Temporary Internet Files\Content.IE5\ATJQIVM3\MC900039005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72200" y="1828801"/>
            <a:ext cx="1676400" cy="1905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en-US" sz="5400" dirty="0" smtClean="0"/>
              <a:t>Thank you for allowing me to be of service!</a:t>
            </a:r>
          </a:p>
          <a:p>
            <a:pPr algn="ctr">
              <a:buNone/>
            </a:pPr>
            <a:endParaRPr lang="en-US" sz="1000" dirty="0" smtClean="0"/>
          </a:p>
          <a:p>
            <a:pPr algn="ctr">
              <a:buNone/>
            </a:pPr>
            <a:endParaRPr lang="en-US" dirty="0" smtClean="0"/>
          </a:p>
          <a:p>
            <a:pPr algn="ctr">
              <a:buNone/>
            </a:pPr>
            <a:r>
              <a:rPr lang="en-US" dirty="0" smtClean="0"/>
              <a:t>Mark Hehl</a:t>
            </a:r>
          </a:p>
          <a:p>
            <a:pPr algn="ctr">
              <a:buNone/>
            </a:pPr>
            <a:r>
              <a:rPr lang="en-US" sz="2400" dirty="0" smtClean="0"/>
              <a:t>www.hehlassociates.com</a:t>
            </a:r>
          </a:p>
          <a:p>
            <a:pPr algn="ctr">
              <a:buNone/>
            </a:pPr>
            <a:r>
              <a:rPr lang="en-US" sz="2400" dirty="0" smtClean="0"/>
              <a:t>203 982 6231</a:t>
            </a:r>
          </a:p>
          <a:p>
            <a:pPr algn="ctr">
              <a:buNone/>
            </a:pPr>
            <a:r>
              <a:rPr lang="en-US" sz="2400" dirty="0" smtClean="0"/>
              <a:t> </a:t>
            </a:r>
            <a:r>
              <a:rPr lang="en-US" sz="2400" u="sng" dirty="0" smtClean="0"/>
              <a:t>Mhehl@charter.net</a:t>
            </a:r>
            <a:endParaRPr lang="en-US" sz="2400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(c)2010 Mark Hehl, all rights reserved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Parkinson’s Law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4800" dirty="0" smtClean="0"/>
              <a:t>“The time required to perform a task will automatically expand to fill the time allotted for it”.</a:t>
            </a:r>
            <a:endParaRPr lang="en-US" sz="48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(c)2010 Mark Hehl, all rights reserved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7467600" cy="10668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“I will give you anything but more time”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Most schedules fall behind</a:t>
            </a:r>
          </a:p>
          <a:p>
            <a:pPr lvl="1"/>
            <a:r>
              <a:rPr lang="en-US" dirty="0" smtClean="0"/>
              <a:t>Unrealistic </a:t>
            </a:r>
          </a:p>
          <a:p>
            <a:pPr lvl="1"/>
            <a:r>
              <a:rPr lang="en-US" dirty="0" smtClean="0"/>
              <a:t>Resources</a:t>
            </a:r>
          </a:p>
          <a:p>
            <a:pPr lvl="1"/>
            <a:r>
              <a:rPr lang="en-US" dirty="0" smtClean="0"/>
              <a:t>Unanticipated events</a:t>
            </a:r>
          </a:p>
          <a:p>
            <a:pPr lvl="1"/>
            <a:r>
              <a:rPr lang="en-US" dirty="0" smtClean="0"/>
              <a:t>Delays</a:t>
            </a:r>
          </a:p>
          <a:p>
            <a:pPr lvl="1"/>
            <a:r>
              <a:rPr lang="en-US" dirty="0" smtClean="0"/>
              <a:t>Negative consequences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(c)2010 Mark Hehl, all rights reserved</a:t>
            </a:r>
            <a:endParaRPr lang="en-US" dirty="0"/>
          </a:p>
        </p:txBody>
      </p:sp>
      <p:pic>
        <p:nvPicPr>
          <p:cNvPr id="1032" name="Picture 8" descr="C:\Users\mark\AppData\Local\Microsoft\Windows\Temporary Internet Files\Content.IE5\95GJNGQW\MC900090569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0" y="2209800"/>
            <a:ext cx="2819399" cy="1828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Schedule Challenge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Challenging - Realistic</a:t>
            </a:r>
          </a:p>
          <a:p>
            <a:pPr lvl="1"/>
            <a:r>
              <a:rPr lang="en-US" sz="3600" dirty="0" smtClean="0"/>
              <a:t>Motivation issue</a:t>
            </a:r>
          </a:p>
          <a:p>
            <a:r>
              <a:rPr lang="en-US" sz="3600" dirty="0" smtClean="0"/>
              <a:t>History Repeats Itself</a:t>
            </a:r>
          </a:p>
          <a:p>
            <a:pPr lvl="1"/>
            <a:r>
              <a:rPr lang="en-US" sz="3600" dirty="0" smtClean="0"/>
              <a:t>Consistent areas / tasks / causes</a:t>
            </a:r>
            <a:endParaRPr lang="en-US" sz="36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(c)2010 Mark Hehl, all rights reserved</a:t>
            </a:r>
            <a:endParaRPr lang="en-US" dirty="0"/>
          </a:p>
        </p:txBody>
      </p:sp>
      <p:pic>
        <p:nvPicPr>
          <p:cNvPr id="3074" name="Picture 2" descr="C:\Users\mark\AppData\Local\Microsoft\Windows\Temporary Internet Files\Content.IE5\ATJQIVM3\MM900283190[1]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0" y="2057400"/>
            <a:ext cx="1828800" cy="1524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Reactions Do Not Need To Be Negative!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Schedule slippage		</a:t>
            </a:r>
            <a:r>
              <a:rPr lang="en-US" b="1" dirty="0" smtClean="0">
                <a:solidFill>
                  <a:srgbClr val="C00000"/>
                </a:solidFill>
              </a:rPr>
              <a:t>  added cost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en-US" sz="3200" dirty="0" smtClean="0">
                <a:solidFill>
                  <a:srgbClr val="C00000"/>
                </a:solidFill>
              </a:rPr>
              <a:t>Cutting corners	</a:t>
            </a:r>
            <a:r>
              <a:rPr lang="en-US" dirty="0" smtClean="0">
                <a:solidFill>
                  <a:srgbClr val="C00000"/>
                </a:solidFill>
              </a:rPr>
              <a:t>	</a:t>
            </a:r>
            <a:r>
              <a:rPr lang="en-US" sz="3200" dirty="0" smtClean="0">
                <a:solidFill>
                  <a:srgbClr val="C00000"/>
                </a:solidFill>
              </a:rPr>
              <a:t>  </a:t>
            </a:r>
            <a:r>
              <a:rPr lang="en-US" sz="3200" b="1" dirty="0" smtClean="0">
                <a:solidFill>
                  <a:srgbClr val="C00000"/>
                </a:solidFill>
              </a:rPr>
              <a:t>risk increase              </a:t>
            </a:r>
          </a:p>
          <a:p>
            <a:r>
              <a:rPr lang="en-US" dirty="0" smtClean="0">
                <a:solidFill>
                  <a:srgbClr val="C00000"/>
                </a:solidFill>
              </a:rPr>
              <a:t>Additional resources	            </a:t>
            </a:r>
            <a:r>
              <a:rPr lang="en-US" b="1" dirty="0" smtClean="0">
                <a:solidFill>
                  <a:srgbClr val="C00000"/>
                </a:solidFill>
              </a:rPr>
              <a:t>added cost </a:t>
            </a:r>
          </a:p>
          <a:p>
            <a:pPr lvl="1"/>
            <a:r>
              <a:rPr lang="en-US" dirty="0" smtClean="0">
                <a:solidFill>
                  <a:srgbClr val="C00000"/>
                </a:solidFill>
              </a:rPr>
              <a:t>People</a:t>
            </a:r>
          </a:p>
          <a:p>
            <a:pPr lvl="1"/>
            <a:r>
              <a:rPr lang="en-US" dirty="0" smtClean="0">
                <a:solidFill>
                  <a:srgbClr val="C00000"/>
                </a:solidFill>
              </a:rPr>
              <a:t>Time</a:t>
            </a:r>
            <a:endParaRPr lang="en-US" sz="3600" b="1" dirty="0" smtClean="0">
              <a:solidFill>
                <a:srgbClr val="C00000"/>
              </a:solidFill>
            </a:endParaRPr>
          </a:p>
          <a:p>
            <a:r>
              <a:rPr lang="en-US" sz="3600" b="1" dirty="0" smtClean="0">
                <a:solidFill>
                  <a:srgbClr val="00B050"/>
                </a:solidFill>
              </a:rPr>
              <a:t>Problem area/s process improvement</a:t>
            </a:r>
          </a:p>
          <a:p>
            <a:pPr lvl="1"/>
            <a:r>
              <a:rPr lang="en-US" sz="3200" b="1" dirty="0" smtClean="0">
                <a:solidFill>
                  <a:srgbClr val="00B050"/>
                </a:solidFill>
              </a:rPr>
              <a:t>No added cost</a:t>
            </a:r>
          </a:p>
          <a:p>
            <a:pPr lvl="1"/>
            <a:r>
              <a:rPr lang="en-US" sz="3200" b="1" dirty="0" smtClean="0">
                <a:solidFill>
                  <a:srgbClr val="00B050"/>
                </a:solidFill>
              </a:rPr>
              <a:t>No risk increase</a:t>
            </a:r>
          </a:p>
          <a:p>
            <a:pPr lvl="1"/>
            <a:endParaRPr lang="en-US" sz="3200" b="1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(c)2010 Mark Hehl, all rights reserved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00B050"/>
                </a:solidFill>
              </a:rPr>
              <a:t>A Positive Reaction - Process Improvement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Identify areas / tasks that typically cause schedule problems</a:t>
            </a:r>
          </a:p>
          <a:p>
            <a:pPr lvl="1"/>
            <a:r>
              <a:rPr lang="en-US" dirty="0" smtClean="0"/>
              <a:t>Most cases - problem is with a few processes</a:t>
            </a:r>
          </a:p>
          <a:p>
            <a:r>
              <a:rPr lang="en-US" b="1" dirty="0" smtClean="0"/>
              <a:t>Understand the process</a:t>
            </a:r>
          </a:p>
          <a:p>
            <a:r>
              <a:rPr lang="en-US" dirty="0" smtClean="0"/>
              <a:t>Analyze the process</a:t>
            </a:r>
          </a:p>
          <a:p>
            <a:r>
              <a:rPr lang="en-US" dirty="0" smtClean="0"/>
              <a:t>Identify improvements</a:t>
            </a:r>
          </a:p>
          <a:p>
            <a:r>
              <a:rPr lang="en-US" dirty="0" smtClean="0"/>
              <a:t>Implement improvements</a:t>
            </a:r>
          </a:p>
          <a:p>
            <a:r>
              <a:rPr lang="en-US" dirty="0" smtClean="0"/>
              <a:t>Control / follow up</a:t>
            </a:r>
          </a:p>
          <a:p>
            <a:pPr lvl="1"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(c)2010 Mark Hehl, all rights reserved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First Step Towards Improvement - Process Mapping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   </a:t>
            </a:r>
          </a:p>
          <a:p>
            <a:pPr>
              <a:buNone/>
            </a:pPr>
            <a:r>
              <a:rPr lang="en-US" b="1" dirty="0" smtClean="0"/>
              <a:t>    -Visually depicts the sequence of events to build a product or produce an outcome</a:t>
            </a:r>
            <a:r>
              <a:rPr lang="en-US" dirty="0" smtClean="0"/>
              <a:t>.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   1) </a:t>
            </a:r>
            <a:r>
              <a:rPr lang="en-US" b="1" i="1" dirty="0" smtClean="0"/>
              <a:t>understand the process</a:t>
            </a:r>
          </a:p>
          <a:p>
            <a:pPr>
              <a:buNone/>
            </a:pPr>
            <a:r>
              <a:rPr lang="en-US" dirty="0" smtClean="0"/>
              <a:t>	2) Analyze</a:t>
            </a:r>
          </a:p>
          <a:p>
            <a:pPr>
              <a:buNone/>
            </a:pPr>
            <a:r>
              <a:rPr lang="en-US" dirty="0" smtClean="0"/>
              <a:t>	3) Improve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(c)2010 Mark Hehl, all rights reserved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Process Map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lnSpc>
                <a:spcPct val="130000"/>
              </a:lnSpc>
            </a:pPr>
            <a:r>
              <a:rPr lang="en-US" sz="3600" dirty="0" smtClean="0"/>
              <a:t>A defined graphical representation of a process showing the:</a:t>
            </a:r>
          </a:p>
          <a:p>
            <a:pPr lvl="1">
              <a:lnSpc>
                <a:spcPct val="130000"/>
              </a:lnSpc>
            </a:pPr>
            <a:r>
              <a:rPr lang="en-US" sz="3200" dirty="0" smtClean="0"/>
              <a:t>Steps of the process</a:t>
            </a:r>
          </a:p>
          <a:p>
            <a:pPr lvl="1">
              <a:lnSpc>
                <a:spcPct val="130000"/>
              </a:lnSpc>
            </a:pPr>
            <a:r>
              <a:rPr lang="en-US" sz="3200" dirty="0" smtClean="0"/>
              <a:t>Time &amp; Cost</a:t>
            </a:r>
          </a:p>
          <a:p>
            <a:pPr lvl="1">
              <a:lnSpc>
                <a:spcPct val="130000"/>
              </a:lnSpc>
            </a:pPr>
            <a:r>
              <a:rPr lang="en-US" sz="3200" dirty="0" smtClean="0"/>
              <a:t>Inputs and outputs for each step</a:t>
            </a:r>
          </a:p>
          <a:p>
            <a:pPr lvl="1">
              <a:lnSpc>
                <a:spcPct val="130000"/>
              </a:lnSpc>
            </a:pPr>
            <a:r>
              <a:rPr lang="en-US" sz="3200" dirty="0" smtClean="0"/>
              <a:t>Suppliers and customers</a:t>
            </a:r>
          </a:p>
          <a:p>
            <a:pPr lvl="1">
              <a:lnSpc>
                <a:spcPct val="130000"/>
              </a:lnSpc>
            </a:pPr>
            <a:r>
              <a:rPr lang="en-US" sz="3200" dirty="0" smtClean="0"/>
              <a:t>Media used</a:t>
            </a:r>
          </a:p>
          <a:p>
            <a:pPr lvl="1">
              <a:lnSpc>
                <a:spcPct val="130000"/>
              </a:lnSpc>
            </a:pPr>
            <a:r>
              <a:rPr lang="en-US" sz="3200" dirty="0" smtClean="0"/>
              <a:t>Issues in present process</a:t>
            </a:r>
          </a:p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(c)2010 Mark Hehl, all rights reserved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chnic">
  <a:themeElements>
    <a:clrScheme name="Technic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Technic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echnic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225</TotalTime>
  <Words>654</Words>
  <Application>Microsoft Office PowerPoint</Application>
  <PresentationFormat>On-screen Show (4:3)</PresentationFormat>
  <Paragraphs>158</Paragraphs>
  <Slides>21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Technic</vt:lpstr>
      <vt:lpstr>A “Sure Fire” Way to Ensure Schedule Performance! </vt:lpstr>
      <vt:lpstr>Agenda</vt:lpstr>
      <vt:lpstr>Parkinson’s Law</vt:lpstr>
      <vt:lpstr>“I will give you anything but more time” </vt:lpstr>
      <vt:lpstr>The Schedule Challenge</vt:lpstr>
      <vt:lpstr>The Reactions Do Not Need To Be Negative!</vt:lpstr>
      <vt:lpstr>A Positive Reaction - Process Improvement</vt:lpstr>
      <vt:lpstr>The First Step Towards Improvement - Process Mapping</vt:lpstr>
      <vt:lpstr>Process Map</vt:lpstr>
      <vt:lpstr>Process Mapping Sessions Capture</vt:lpstr>
      <vt:lpstr>“Quick Wins” - Value Added vs. Non-Value Added </vt:lpstr>
      <vt:lpstr>Proceeding with Process Mapping</vt:lpstr>
      <vt:lpstr>Example</vt:lpstr>
      <vt:lpstr>Slide 14</vt:lpstr>
      <vt:lpstr> Swimlane - Process Map</vt:lpstr>
      <vt:lpstr>$4 Million Annual Savings</vt:lpstr>
      <vt:lpstr>Achieving Results</vt:lpstr>
      <vt:lpstr>Schedule Improvement - Getting Started </vt:lpstr>
      <vt:lpstr>You Must Have a Trained Facilitator</vt:lpstr>
      <vt:lpstr>Benefits</vt:lpstr>
      <vt:lpstr>Questions?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</dc:creator>
  <cp:lastModifiedBy>Darlene and Bill</cp:lastModifiedBy>
  <cp:revision>81</cp:revision>
  <dcterms:created xsi:type="dcterms:W3CDTF">2010-11-02T13:05:22Z</dcterms:created>
  <dcterms:modified xsi:type="dcterms:W3CDTF">2012-06-25T02:02:41Z</dcterms:modified>
</cp:coreProperties>
</file>