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1"/>
  </p:notesMasterIdLst>
  <p:handoutMasterIdLst>
    <p:handoutMasterId r:id="rId42"/>
  </p:handoutMasterIdLst>
  <p:sldIdLst>
    <p:sldId id="319" r:id="rId2"/>
    <p:sldId id="320" r:id="rId3"/>
    <p:sldId id="321" r:id="rId4"/>
    <p:sldId id="376" r:id="rId5"/>
    <p:sldId id="322" r:id="rId6"/>
    <p:sldId id="331" r:id="rId7"/>
    <p:sldId id="333" r:id="rId8"/>
    <p:sldId id="357" r:id="rId9"/>
    <p:sldId id="358" r:id="rId10"/>
    <p:sldId id="334" r:id="rId11"/>
    <p:sldId id="378" r:id="rId12"/>
    <p:sldId id="352" r:id="rId13"/>
    <p:sldId id="379" r:id="rId14"/>
    <p:sldId id="335" r:id="rId15"/>
    <p:sldId id="342" r:id="rId16"/>
    <p:sldId id="338" r:id="rId17"/>
    <p:sldId id="349" r:id="rId18"/>
    <p:sldId id="350" r:id="rId19"/>
    <p:sldId id="351" r:id="rId20"/>
    <p:sldId id="354" r:id="rId21"/>
    <p:sldId id="353" r:id="rId22"/>
    <p:sldId id="355" r:id="rId23"/>
    <p:sldId id="356" r:id="rId24"/>
    <p:sldId id="359" r:id="rId25"/>
    <p:sldId id="360" r:id="rId26"/>
    <p:sldId id="344" r:id="rId27"/>
    <p:sldId id="364" r:id="rId28"/>
    <p:sldId id="361" r:id="rId29"/>
    <p:sldId id="362" r:id="rId30"/>
    <p:sldId id="363" r:id="rId31"/>
    <p:sldId id="345" r:id="rId32"/>
    <p:sldId id="365" r:id="rId33"/>
    <p:sldId id="371" r:id="rId34"/>
    <p:sldId id="367" r:id="rId35"/>
    <p:sldId id="368" r:id="rId36"/>
    <p:sldId id="372" r:id="rId37"/>
    <p:sldId id="373" r:id="rId38"/>
    <p:sldId id="374" r:id="rId39"/>
    <p:sldId id="375" r:id="rId40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i="1" kern="1200">
        <a:solidFill>
          <a:srgbClr val="3F3F3F"/>
        </a:solidFill>
        <a:latin typeface="Palatino" pitchFamily="18" charset="0"/>
        <a:ea typeface="ヒラギノ明朝 ProN W3" pitchFamily="-108" charset="-128"/>
        <a:cs typeface="+mn-cs"/>
        <a:sym typeface="Palatino" pitchFamily="18" charset="0"/>
      </a:defRPr>
    </a:lvl1pPr>
    <a:lvl2pPr marL="457200" algn="ctr" rtl="0" fontAlgn="base">
      <a:spcBef>
        <a:spcPct val="0"/>
      </a:spcBef>
      <a:spcAft>
        <a:spcPct val="0"/>
      </a:spcAft>
      <a:defRPr sz="4000" i="1" kern="1200">
        <a:solidFill>
          <a:srgbClr val="3F3F3F"/>
        </a:solidFill>
        <a:latin typeface="Palatino" pitchFamily="18" charset="0"/>
        <a:ea typeface="ヒラギノ明朝 ProN W3" pitchFamily="-108" charset="-128"/>
        <a:cs typeface="+mn-cs"/>
        <a:sym typeface="Palatino" pitchFamily="18" charset="0"/>
      </a:defRPr>
    </a:lvl2pPr>
    <a:lvl3pPr marL="914400" algn="ctr" rtl="0" fontAlgn="base">
      <a:spcBef>
        <a:spcPct val="0"/>
      </a:spcBef>
      <a:spcAft>
        <a:spcPct val="0"/>
      </a:spcAft>
      <a:defRPr sz="4000" i="1" kern="1200">
        <a:solidFill>
          <a:srgbClr val="3F3F3F"/>
        </a:solidFill>
        <a:latin typeface="Palatino" pitchFamily="18" charset="0"/>
        <a:ea typeface="ヒラギノ明朝 ProN W3" pitchFamily="-108" charset="-128"/>
        <a:cs typeface="+mn-cs"/>
        <a:sym typeface="Palatino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4000" i="1" kern="1200">
        <a:solidFill>
          <a:srgbClr val="3F3F3F"/>
        </a:solidFill>
        <a:latin typeface="Palatino" pitchFamily="18" charset="0"/>
        <a:ea typeface="ヒラギノ明朝 ProN W3" pitchFamily="-108" charset="-128"/>
        <a:cs typeface="+mn-cs"/>
        <a:sym typeface="Palatino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4000" i="1" kern="1200">
        <a:solidFill>
          <a:srgbClr val="3F3F3F"/>
        </a:solidFill>
        <a:latin typeface="Palatino" pitchFamily="18" charset="0"/>
        <a:ea typeface="ヒラギノ明朝 ProN W3" pitchFamily="-108" charset="-128"/>
        <a:cs typeface="+mn-cs"/>
        <a:sym typeface="Palatino" pitchFamily="18" charset="0"/>
      </a:defRPr>
    </a:lvl5pPr>
    <a:lvl6pPr marL="2286000" algn="l" defTabSz="914400" rtl="0" eaLnBrk="1" latinLnBrk="0" hangingPunct="1">
      <a:defRPr sz="4000" i="1" kern="1200">
        <a:solidFill>
          <a:srgbClr val="3F3F3F"/>
        </a:solidFill>
        <a:latin typeface="Palatino" pitchFamily="18" charset="0"/>
        <a:ea typeface="ヒラギノ明朝 ProN W3" pitchFamily="-108" charset="-128"/>
        <a:cs typeface="+mn-cs"/>
        <a:sym typeface="Palatino" pitchFamily="18" charset="0"/>
      </a:defRPr>
    </a:lvl6pPr>
    <a:lvl7pPr marL="2743200" algn="l" defTabSz="914400" rtl="0" eaLnBrk="1" latinLnBrk="0" hangingPunct="1">
      <a:defRPr sz="4000" i="1" kern="1200">
        <a:solidFill>
          <a:srgbClr val="3F3F3F"/>
        </a:solidFill>
        <a:latin typeface="Palatino" pitchFamily="18" charset="0"/>
        <a:ea typeface="ヒラギノ明朝 ProN W3" pitchFamily="-108" charset="-128"/>
        <a:cs typeface="+mn-cs"/>
        <a:sym typeface="Palatino" pitchFamily="18" charset="0"/>
      </a:defRPr>
    </a:lvl7pPr>
    <a:lvl8pPr marL="3200400" algn="l" defTabSz="914400" rtl="0" eaLnBrk="1" latinLnBrk="0" hangingPunct="1">
      <a:defRPr sz="4000" i="1" kern="1200">
        <a:solidFill>
          <a:srgbClr val="3F3F3F"/>
        </a:solidFill>
        <a:latin typeface="Palatino" pitchFamily="18" charset="0"/>
        <a:ea typeface="ヒラギノ明朝 ProN W3" pitchFamily="-108" charset="-128"/>
        <a:cs typeface="+mn-cs"/>
        <a:sym typeface="Palatino" pitchFamily="18" charset="0"/>
      </a:defRPr>
    </a:lvl8pPr>
    <a:lvl9pPr marL="3657600" algn="l" defTabSz="914400" rtl="0" eaLnBrk="1" latinLnBrk="0" hangingPunct="1">
      <a:defRPr sz="4000" i="1" kern="1200">
        <a:solidFill>
          <a:srgbClr val="3F3F3F"/>
        </a:solidFill>
        <a:latin typeface="Palatino" pitchFamily="18" charset="0"/>
        <a:ea typeface="ヒラギノ明朝 ProN W3" pitchFamily="-108" charset="-128"/>
        <a:cs typeface="+mn-cs"/>
        <a:sym typeface="Palatino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BDF53"/>
    <a:srgbClr val="FF9A6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86" autoAdjust="0"/>
    <p:restoredTop sz="90929"/>
  </p:normalViewPr>
  <p:slideViewPr>
    <p:cSldViewPr>
      <p:cViewPr varScale="1">
        <p:scale>
          <a:sx n="91" d="100"/>
          <a:sy n="91" d="100"/>
        </p:scale>
        <p:origin x="-10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DBE995DC-D449-4FE2-9469-EAF758D3062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48095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862CE-6BF9-4A4C-9F96-F5F0A9220399}" type="datetimeFigureOut">
              <a:rPr lang="en-US" smtClean="0"/>
              <a:pPr/>
              <a:t>12/14/2012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0183A-4A8F-493B-8E07-7654B42691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7099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57238" indent="-292100" defTabSz="93186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65225" indent="-233363" defTabSz="93186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30363" indent="-233363" defTabSz="93186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97088" indent="-233363" defTabSz="93186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54288" indent="-233363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11488" indent="-233363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68688" indent="-233363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925888" indent="-233363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BD4917C-0B53-470F-8980-A8A99E72291E}" type="slidenum">
              <a:rPr lang="en-US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22B47-B6D2-4161-92E7-BF1D457EA5E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0478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D5204-32DD-4F5A-BC36-9F672A144A3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49838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F26AC-DB3C-45E2-AE75-C630C3C9AB7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1914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B7E8FD3B-7C44-40E8-BBA8-51F5FC976E1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3788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129BD-DBD4-4BAE-AB81-81F1161791C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3534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206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24C41-C258-488C-8B06-F8F5FEB4CAA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3326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84A6F-9DEE-4B61-93BB-C01358483AA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56755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693EC-76F4-4481-AE79-3407DC86992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29811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A5F4C-1960-4E82-A8C7-8B8E024D130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8320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B29F2-D9B8-4870-9F0A-F9305C14635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744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  <a:lvl2pPr>
              <a:defRPr sz="2800">
                <a:solidFill>
                  <a:srgbClr val="002060"/>
                </a:solidFill>
              </a:defRPr>
            </a:lvl2pPr>
            <a:lvl3pPr>
              <a:defRPr sz="2400">
                <a:solidFill>
                  <a:srgbClr val="002060"/>
                </a:solidFill>
              </a:defRPr>
            </a:lvl3pPr>
            <a:lvl4pPr>
              <a:defRPr sz="2000">
                <a:solidFill>
                  <a:srgbClr val="002060"/>
                </a:solidFill>
              </a:defRPr>
            </a:lvl4pPr>
            <a:lvl5pPr>
              <a:defRPr sz="2000">
                <a:solidFill>
                  <a:srgbClr val="00206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00206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22A52-B575-4D89-B86A-4BF5218EE21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1315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206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9CAFE-0B44-4403-B89E-B35BC47A0C1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6342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4282" tIns="32141" rIns="64282" bIns="321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42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4282" tIns="32141" rIns="64282" bIns="32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4282" tIns="32141" rIns="64282" bIns="32141" numCol="1" anchor="ctr" anchorCtr="0" compatLnSpc="1">
            <a:prstTxWarp prst="textNoShape">
              <a:avLst/>
            </a:prstTxWarp>
          </a:bodyPr>
          <a:lstStyle>
            <a:lvl1pPr algn="l" defTabSz="642938">
              <a:defRPr sz="800">
                <a:solidFill>
                  <a:srgbClr val="898989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4282" tIns="32141" rIns="64282" bIns="32141" numCol="1" anchor="ctr" anchorCtr="0" compatLnSpc="1">
            <a:prstTxWarp prst="textNoShape">
              <a:avLst/>
            </a:prstTxWarp>
          </a:bodyPr>
          <a:lstStyle>
            <a:lvl1pPr defTabSz="642938">
              <a:defRPr sz="800">
                <a:solidFill>
                  <a:srgbClr val="898989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4282" tIns="32141" rIns="64282" bIns="32141" numCol="1" anchor="ctr" anchorCtr="0" compatLnSpc="1">
            <a:prstTxWarp prst="textNoShape">
              <a:avLst/>
            </a:prstTxWarp>
          </a:bodyPr>
          <a:lstStyle>
            <a:lvl1pPr algn="r" defTabSz="642938">
              <a:defRPr sz="800">
                <a:solidFill>
                  <a:srgbClr val="898989"/>
                </a:solidFill>
              </a:defRPr>
            </a:lvl1pPr>
          </a:lstStyle>
          <a:p>
            <a:fld id="{AE728F4A-6E6F-4851-A00F-E6BFFEA76F13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94215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5588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mcgarrar\AppData\Local\Microsoft\Windows\Temporary Internet Files\Content.Outlook\PBOXLADI\numberone-CMYK (2)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6026300"/>
            <a:ext cx="1750936" cy="603100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defTabSz="320675" rtl="0" eaLnBrk="1" fontAlgn="base" hangingPunct="1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+mj-lt"/>
          <a:ea typeface="+mj-ea"/>
          <a:cs typeface="+mj-cs"/>
        </a:defRPr>
      </a:lvl1pPr>
      <a:lvl2pPr algn="ctr" defTabSz="320675" rtl="0" eaLnBrk="1" fontAlgn="base" hangingPunct="1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320675" rtl="0" eaLnBrk="1" fontAlgn="base" hangingPunct="1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320675" rtl="0" eaLnBrk="1" fontAlgn="base" hangingPunct="1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320675" rtl="0" eaLnBrk="1" fontAlgn="base" hangingPunct="1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320675" rtl="0" eaLnBrk="1" fontAlgn="base" hangingPunct="1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320675" rtl="0" eaLnBrk="1" fontAlgn="base" hangingPunct="1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320675" rtl="0" eaLnBrk="1" fontAlgn="base" hangingPunct="1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320675" rtl="0" eaLnBrk="1" fontAlgn="base" hangingPunct="1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241300" indent="-241300" algn="l" defTabSz="32067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22288" indent="-201613" algn="l" defTabSz="32067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803275" indent="-160338" algn="l" defTabSz="32067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700">
          <a:solidFill>
            <a:schemeClr val="tx1"/>
          </a:solidFill>
          <a:latin typeface="+mn-lt"/>
          <a:ea typeface="+mn-ea"/>
        </a:defRPr>
      </a:lvl3pPr>
      <a:lvl4pPr marL="1125538" indent="-161925" algn="l" defTabSz="32067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1446213" indent="-160338" algn="l" defTabSz="32067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1903413" indent="-160338" algn="l" defTabSz="32067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360613" indent="-160338" algn="l" defTabSz="32067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2817813" indent="-160338" algn="l" defTabSz="32067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275013" indent="-160338" algn="l" defTabSz="32067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828800"/>
          </a:xfrm>
        </p:spPr>
        <p:txBody>
          <a:bodyPr/>
          <a:lstStyle/>
          <a:p>
            <a:r>
              <a:rPr lang="en-US" sz="4000" dirty="0" smtClean="0"/>
              <a:t>A Tale of 2 Projects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Hopkins Unit 2 Repowering</a:t>
            </a:r>
            <a:br>
              <a:rPr lang="en-US" dirty="0" smtClean="0"/>
            </a:br>
            <a:r>
              <a:rPr lang="en-US" dirty="0" smtClean="0"/>
              <a:t>Thomas P. Smith AWT Project</a:t>
            </a:r>
            <a:endParaRPr lang="en-US" dirty="0"/>
          </a:p>
        </p:txBody>
      </p:sp>
      <p:sp>
        <p:nvSpPr>
          <p:cNvPr id="90115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Management Institute</a:t>
            </a:r>
          </a:p>
          <a:p>
            <a:r>
              <a:rPr lang="en-US" dirty="0" smtClean="0"/>
              <a:t>Tallahassee Florida Chapter</a:t>
            </a:r>
          </a:p>
          <a:p>
            <a:r>
              <a:rPr lang="en-US" dirty="0" smtClean="0"/>
              <a:t>December 3,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Hopkins Unit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235 MW conventional Steam Generating Unit</a:t>
            </a:r>
          </a:p>
          <a:p>
            <a:pPr lvl="1"/>
            <a:r>
              <a:rPr lang="en-US" dirty="0" smtClean="0"/>
              <a:t>Natural Gas</a:t>
            </a:r>
          </a:p>
          <a:p>
            <a:pPr lvl="1"/>
            <a:r>
              <a:rPr lang="en-US" dirty="0" smtClean="0"/>
              <a:t>#6 Fuel Oil</a:t>
            </a:r>
          </a:p>
          <a:p>
            <a:r>
              <a:rPr lang="en-US" dirty="0" smtClean="0"/>
              <a:t>Original Commercial Operations – 1977</a:t>
            </a:r>
          </a:p>
          <a:p>
            <a:r>
              <a:rPr lang="en-US" dirty="0" smtClean="0"/>
              <a:t>Generating Heat Rate (Efficiency) – 10,500 btu/kwh </a:t>
            </a:r>
          </a:p>
          <a:p>
            <a:r>
              <a:rPr lang="en-US" dirty="0" smtClean="0"/>
              <a:t>Base Load Operations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80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Conventional Steam</a:t>
            </a:r>
          </a:p>
        </p:txBody>
      </p:sp>
      <p:pic>
        <p:nvPicPr>
          <p:cNvPr id="17411" name="Picture 10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651125"/>
            <a:ext cx="957263" cy="854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aphicFrame>
        <p:nvGraphicFramePr>
          <p:cNvPr id="17412" name="Object 1028"/>
          <p:cNvGraphicFramePr>
            <a:graphicFrameLocks noChangeAspect="1"/>
          </p:cNvGraphicFramePr>
          <p:nvPr/>
        </p:nvGraphicFramePr>
        <p:xfrm>
          <a:off x="5045075" y="2667000"/>
          <a:ext cx="1203325" cy="838200"/>
        </p:xfrm>
        <a:graphic>
          <a:graphicData uri="http://schemas.openxmlformats.org/presentationml/2006/ole">
            <p:oleObj spid="_x0000_s9226" name="Harvard F/X Drawing" r:id="rId4" imgW="4587875" imgH="6416675" progId="">
              <p:embed/>
            </p:oleObj>
          </a:graphicData>
        </a:graphic>
      </p:graphicFrame>
      <p:pic>
        <p:nvPicPr>
          <p:cNvPr id="17413" name="Picture 10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738" y="2087562"/>
            <a:ext cx="1795462" cy="3444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7414" name="Text Box 1030"/>
          <p:cNvSpPr txBox="1">
            <a:spLocks noChangeArrowheads="1"/>
          </p:cNvSpPr>
          <p:nvPr/>
        </p:nvSpPr>
        <p:spPr bwMode="auto">
          <a:xfrm>
            <a:off x="228600" y="37338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0" i="0" dirty="0">
                <a:solidFill>
                  <a:srgbClr val="002060"/>
                </a:solidFill>
                <a:latin typeface="Futura Md BT"/>
              </a:rPr>
              <a:t>Boiler</a:t>
            </a:r>
          </a:p>
        </p:txBody>
      </p:sp>
      <p:sp>
        <p:nvSpPr>
          <p:cNvPr id="17415" name="Rectangle 1031"/>
          <p:cNvSpPr>
            <a:spLocks noChangeArrowheads="1"/>
          </p:cNvSpPr>
          <p:nvPr/>
        </p:nvSpPr>
        <p:spPr bwMode="auto">
          <a:xfrm>
            <a:off x="4572000" y="2438400"/>
            <a:ext cx="3352800" cy="1371600"/>
          </a:xfrm>
          <a:prstGeom prst="rect">
            <a:avLst/>
          </a:prstGeom>
          <a:noFill/>
          <a:ln w="412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US" dirty="0"/>
          </a:p>
        </p:txBody>
      </p:sp>
      <p:sp>
        <p:nvSpPr>
          <p:cNvPr id="17416" name="Text Box 1032"/>
          <p:cNvSpPr txBox="1">
            <a:spLocks noChangeArrowheads="1"/>
          </p:cNvSpPr>
          <p:nvPr/>
        </p:nvSpPr>
        <p:spPr bwMode="auto">
          <a:xfrm>
            <a:off x="3810000" y="1981200"/>
            <a:ext cx="518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0" i="0" dirty="0">
                <a:solidFill>
                  <a:srgbClr val="002060"/>
                </a:solidFill>
                <a:latin typeface="Futura Md BT"/>
              </a:rPr>
              <a:t>Steam Turbine/Generator</a:t>
            </a:r>
          </a:p>
        </p:txBody>
      </p:sp>
      <p:sp>
        <p:nvSpPr>
          <p:cNvPr id="17417" name="Line 1033"/>
          <p:cNvSpPr>
            <a:spLocks noChangeShapeType="1"/>
          </p:cNvSpPr>
          <p:nvPr/>
        </p:nvSpPr>
        <p:spPr bwMode="auto">
          <a:xfrm flipH="1">
            <a:off x="2362200" y="5181600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418" name="Line 1034"/>
          <p:cNvSpPr>
            <a:spLocks noChangeShapeType="1"/>
          </p:cNvSpPr>
          <p:nvPr/>
        </p:nvSpPr>
        <p:spPr bwMode="auto">
          <a:xfrm>
            <a:off x="2514600" y="3124200"/>
            <a:ext cx="1828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419" name="Text Box 1035"/>
          <p:cNvSpPr txBox="1">
            <a:spLocks noChangeArrowheads="1"/>
          </p:cNvSpPr>
          <p:nvPr/>
        </p:nvSpPr>
        <p:spPr bwMode="auto">
          <a:xfrm>
            <a:off x="2971800" y="49530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0" i="0" dirty="0">
                <a:solidFill>
                  <a:srgbClr val="002060"/>
                </a:solidFill>
                <a:latin typeface="Futura Md BT"/>
              </a:rPr>
              <a:t>Fuel</a:t>
            </a:r>
          </a:p>
        </p:txBody>
      </p:sp>
      <p:sp>
        <p:nvSpPr>
          <p:cNvPr id="17420" name="Text Box 1036"/>
          <p:cNvSpPr txBox="1">
            <a:spLocks noChangeArrowheads="1"/>
          </p:cNvSpPr>
          <p:nvPr/>
        </p:nvSpPr>
        <p:spPr bwMode="auto">
          <a:xfrm>
            <a:off x="2286000" y="26670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0" i="0" dirty="0">
                <a:solidFill>
                  <a:srgbClr val="002060"/>
                </a:solidFill>
                <a:latin typeface="Futura Md BT"/>
              </a:rPr>
              <a:t>Steam</a:t>
            </a:r>
          </a:p>
        </p:txBody>
      </p:sp>
      <p:sp>
        <p:nvSpPr>
          <p:cNvPr id="17421" name="TextBox 14"/>
          <p:cNvSpPr txBox="1">
            <a:spLocks noChangeArrowheads="1"/>
          </p:cNvSpPr>
          <p:nvPr/>
        </p:nvSpPr>
        <p:spPr bwMode="auto">
          <a:xfrm>
            <a:off x="6324600" y="2954338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 b="0" i="0" dirty="0">
                <a:solidFill>
                  <a:srgbClr val="002060"/>
                </a:solidFill>
              </a:rPr>
              <a:t>Generator</a:t>
            </a:r>
          </a:p>
        </p:txBody>
      </p:sp>
      <p:sp>
        <p:nvSpPr>
          <p:cNvPr id="1742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05663" y="6400800"/>
            <a:ext cx="1905000" cy="457200"/>
          </a:xfrm>
          <a:noFill/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FEA2279-CA88-411A-B841-216E8FC6CC7A}" type="slidenum">
              <a:rPr lang="en-US" b="0" smtClean="0">
                <a:solidFill>
                  <a:schemeClr val="bg1"/>
                </a:solidFill>
              </a:rPr>
              <a:pPr eaLnBrk="1" hangingPunct="1"/>
              <a:t>11</a:t>
            </a:fld>
            <a:endParaRPr lang="en-US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442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HP2 Repowering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Convert from Conventional Steam to Combined Cycle</a:t>
            </a:r>
          </a:p>
          <a:p>
            <a:r>
              <a:rPr lang="en-US" dirty="0" smtClean="0"/>
              <a:t>Provided for ~30% Efficiency Improvement</a:t>
            </a:r>
          </a:p>
          <a:p>
            <a:pPr lvl="1"/>
            <a:r>
              <a:rPr lang="en-US" dirty="0"/>
              <a:t>Generating Heat Rate (Efficiency) – </a:t>
            </a:r>
            <a:r>
              <a:rPr lang="en-US" dirty="0" smtClean="0"/>
              <a:t>7,600 </a:t>
            </a:r>
            <a:r>
              <a:rPr lang="en-US" dirty="0"/>
              <a:t>btu/kwh </a:t>
            </a:r>
          </a:p>
          <a:p>
            <a:pPr lvl="1"/>
            <a:r>
              <a:rPr lang="en-US" dirty="0" smtClean="0"/>
              <a:t>$12-24M annual savings in fuel cost</a:t>
            </a:r>
          </a:p>
          <a:p>
            <a:r>
              <a:rPr lang="en-US" dirty="0" smtClean="0"/>
              <a:t>Increased Output from 235 MW to 300 MW (summer)</a:t>
            </a:r>
          </a:p>
          <a:p>
            <a:r>
              <a:rPr lang="en-US" dirty="0" smtClean="0"/>
              <a:t>Reduced Environmental Emissions</a:t>
            </a:r>
          </a:p>
          <a:p>
            <a:r>
              <a:rPr lang="en-US" dirty="0" smtClean="0"/>
              <a:t>Original Project Budget - $156 M</a:t>
            </a:r>
          </a:p>
          <a:p>
            <a:pPr lvl="1"/>
            <a:r>
              <a:rPr lang="en-US" dirty="0" smtClean="0"/>
              <a:t>Final Cost - $144 M</a:t>
            </a:r>
          </a:p>
          <a:p>
            <a:pPr lvl="2"/>
            <a:r>
              <a:rPr lang="en-US" dirty="0" smtClean="0"/>
              <a:t>Permitting and City Costs - $5 M</a:t>
            </a:r>
          </a:p>
          <a:p>
            <a:pPr lvl="2"/>
            <a:r>
              <a:rPr lang="en-US" dirty="0" smtClean="0"/>
              <a:t>Engineering - $10 M</a:t>
            </a:r>
          </a:p>
          <a:p>
            <a:pPr lvl="2"/>
            <a:r>
              <a:rPr lang="en-US" dirty="0" smtClean="0"/>
              <a:t>Equipment - $55 M</a:t>
            </a:r>
          </a:p>
          <a:p>
            <a:pPr lvl="2"/>
            <a:r>
              <a:rPr lang="en-US" dirty="0" smtClean="0"/>
              <a:t>Construction - $71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641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Combined Cycle</a:t>
            </a:r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75684418"/>
              </p:ext>
            </p:extLst>
          </p:nvPr>
        </p:nvGraphicFramePr>
        <p:xfrm>
          <a:off x="3276600" y="3505200"/>
          <a:ext cx="3048000" cy="1066800"/>
        </p:xfrm>
        <a:graphic>
          <a:graphicData uri="http://schemas.openxmlformats.org/presentationml/2006/ole">
            <p:oleObj spid="_x0000_s10258" name="Harvard F/X Drawing" r:id="rId3" imgW="10074275" imgH="6448425" progId="">
              <p:embed/>
            </p:oleObj>
          </a:graphicData>
        </a:graphic>
      </p:graphicFrame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00200"/>
            <a:ext cx="957263" cy="8540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43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9522734"/>
              </p:ext>
            </p:extLst>
          </p:nvPr>
        </p:nvGraphicFramePr>
        <p:xfrm>
          <a:off x="5045075" y="1600200"/>
          <a:ext cx="1203325" cy="838200"/>
        </p:xfrm>
        <a:graphic>
          <a:graphicData uri="http://schemas.openxmlformats.org/presentationml/2006/ole">
            <p:oleObj spid="_x0000_s10259" name="Harvard F/X Drawing" r:id="rId5" imgW="4587875" imgH="6416675" progId="">
              <p:embed/>
            </p:oleObj>
          </a:graphicData>
        </a:graphic>
      </p:graphicFrame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1738" y="3581400"/>
            <a:ext cx="957262" cy="8540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1795463" cy="2590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04800" y="1524000"/>
            <a:ext cx="2133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0" i="0" dirty="0">
                <a:solidFill>
                  <a:srgbClr val="002060"/>
                </a:solidFill>
                <a:latin typeface="Futura Md BT"/>
              </a:rPr>
              <a:t>Heat Recovery Steam Generator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572000" y="1371600"/>
            <a:ext cx="3352800" cy="1371600"/>
          </a:xfrm>
          <a:prstGeom prst="rect">
            <a:avLst/>
          </a:prstGeom>
          <a:noFill/>
          <a:ln w="412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US" dirty="0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3200400" y="3352800"/>
            <a:ext cx="4495800" cy="1371600"/>
          </a:xfrm>
          <a:prstGeom prst="rect">
            <a:avLst/>
          </a:prstGeom>
          <a:noFill/>
          <a:ln w="412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US" dirty="0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3733800" y="2895600"/>
            <a:ext cx="518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0" i="0" dirty="0">
                <a:solidFill>
                  <a:srgbClr val="002060"/>
                </a:solidFill>
                <a:latin typeface="Futura Md BT"/>
              </a:rPr>
              <a:t>Combustion Turbine/Generator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3810000" y="914400"/>
            <a:ext cx="518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0" i="0" dirty="0">
                <a:solidFill>
                  <a:srgbClr val="002060"/>
                </a:solidFill>
                <a:latin typeface="Futura Md BT"/>
              </a:rPr>
              <a:t>Steam Turbine/Generator</a:t>
            </a:r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 flipH="1" flipV="1">
            <a:off x="2438400" y="3733800"/>
            <a:ext cx="609600" cy="2381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2438400" y="1981200"/>
            <a:ext cx="1828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 flipV="1">
            <a:off x="4572000" y="4800600"/>
            <a:ext cx="0" cy="685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3581400" y="53340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0" i="0" dirty="0">
                <a:solidFill>
                  <a:srgbClr val="002060"/>
                </a:solidFill>
                <a:latin typeface="Futura Md BT"/>
              </a:rPr>
              <a:t>Fuel</a:t>
            </a: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990600" y="4191000"/>
            <a:ext cx="19050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0" i="0" dirty="0">
                <a:solidFill>
                  <a:srgbClr val="002060"/>
                </a:solidFill>
                <a:latin typeface="Futura Md BT"/>
              </a:rPr>
              <a:t>Exhaust Gases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2286000" y="13716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0" i="0" dirty="0">
                <a:solidFill>
                  <a:srgbClr val="002060"/>
                </a:solidFill>
                <a:latin typeface="Futura Md BT"/>
              </a:rPr>
              <a:t>Steam</a:t>
            </a:r>
          </a:p>
        </p:txBody>
      </p:sp>
      <p:sp>
        <p:nvSpPr>
          <p:cNvPr id="18451" name="TextBox 20"/>
          <p:cNvSpPr txBox="1">
            <a:spLocks noChangeArrowheads="1"/>
          </p:cNvSpPr>
          <p:nvPr/>
        </p:nvSpPr>
        <p:spPr bwMode="auto">
          <a:xfrm>
            <a:off x="6324600" y="3886200"/>
            <a:ext cx="762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 dirty="0"/>
              <a:t>Generator</a:t>
            </a:r>
          </a:p>
        </p:txBody>
      </p:sp>
      <p:sp>
        <p:nvSpPr>
          <p:cNvPr id="18452" name="TextBox 21"/>
          <p:cNvSpPr txBox="1">
            <a:spLocks noChangeArrowheads="1"/>
          </p:cNvSpPr>
          <p:nvPr/>
        </p:nvSpPr>
        <p:spPr bwMode="auto">
          <a:xfrm>
            <a:off x="6324600" y="1905000"/>
            <a:ext cx="762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000" dirty="0"/>
              <a:t>Generator</a:t>
            </a:r>
          </a:p>
        </p:txBody>
      </p:sp>
      <p:sp>
        <p:nvSpPr>
          <p:cNvPr id="1845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140575" y="6400800"/>
            <a:ext cx="1905000" cy="457200"/>
          </a:xfrm>
          <a:noFill/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7B236C1-F56D-4D57-9548-D00EAED125BF}" type="slidenum">
              <a:rPr lang="en-US" b="0" smtClean="0">
                <a:solidFill>
                  <a:schemeClr val="bg1"/>
                </a:solidFill>
              </a:rPr>
              <a:pPr eaLnBrk="1" hangingPunct="1"/>
              <a:t>13</a:t>
            </a:fld>
            <a:endParaRPr lang="en-US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655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Repowering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2004/2005 time frame</a:t>
            </a:r>
          </a:p>
          <a:p>
            <a:pPr lvl="1"/>
            <a:r>
              <a:rPr lang="en-US" dirty="0"/>
              <a:t>Natural Gas prices on the increase</a:t>
            </a:r>
          </a:p>
          <a:p>
            <a:pPr lvl="2"/>
            <a:r>
              <a:rPr lang="en-US" dirty="0"/>
              <a:t>Generating Efficiency Key</a:t>
            </a:r>
          </a:p>
          <a:p>
            <a:pPr lvl="1"/>
            <a:r>
              <a:rPr lang="en-US" dirty="0" smtClean="0"/>
              <a:t>Integrated Resource Planning (IRP) process underway</a:t>
            </a:r>
          </a:p>
          <a:p>
            <a:pPr lvl="2"/>
            <a:r>
              <a:rPr lang="en-US" dirty="0" smtClean="0"/>
              <a:t>HP2 Repowering had been identified as a resource in the 2010/2012 timeframe</a:t>
            </a:r>
          </a:p>
          <a:p>
            <a:pPr lvl="2"/>
            <a:r>
              <a:rPr lang="en-US" dirty="0" smtClean="0"/>
              <a:t>HP2 Repowering had been identified in the top resource plans</a:t>
            </a:r>
          </a:p>
          <a:p>
            <a:pPr lvl="1"/>
            <a:r>
              <a:rPr lang="en-US" dirty="0" smtClean="0"/>
              <a:t>Fall of 2005 – City Commission asked how quickly project could be done</a:t>
            </a:r>
          </a:p>
          <a:p>
            <a:pPr lvl="2"/>
            <a:r>
              <a:rPr lang="en-US" dirty="0" smtClean="0"/>
              <a:t>June 2008 was identified as “best case” commercial operations date</a:t>
            </a:r>
          </a:p>
          <a:p>
            <a:pPr lvl="2"/>
            <a:r>
              <a:rPr lang="en-US" dirty="0" smtClean="0"/>
              <a:t>Would require “non-traditional” actions to be taken by City to meet this date</a:t>
            </a:r>
          </a:p>
          <a:p>
            <a:pPr lvl="1"/>
            <a:r>
              <a:rPr lang="en-US" dirty="0" smtClean="0"/>
              <a:t>October 2005 – City Commission Approved Project</a:t>
            </a:r>
          </a:p>
          <a:p>
            <a:pPr lvl="2"/>
            <a:r>
              <a:rPr lang="en-US" dirty="0" smtClean="0"/>
              <a:t>Traditional Design – Bid – Build concept	</a:t>
            </a:r>
          </a:p>
          <a:p>
            <a:r>
              <a:rPr lang="en-US" dirty="0"/>
              <a:t>October 2005 – Engineering &amp; Permitting Commenced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60046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/>
          <a:lstStyle/>
          <a:p>
            <a:r>
              <a:rPr lang="en-US" dirty="0" smtClean="0"/>
              <a:t>2006 – Purchase of Major Long Lead Time items</a:t>
            </a:r>
          </a:p>
          <a:p>
            <a:pPr lvl="1"/>
            <a:r>
              <a:rPr lang="en-US" dirty="0" smtClean="0"/>
              <a:t>25 Different Contracts</a:t>
            </a:r>
          </a:p>
          <a:p>
            <a:r>
              <a:rPr lang="en-US" dirty="0" smtClean="0"/>
              <a:t>November 2006 – Permits Issued</a:t>
            </a:r>
          </a:p>
          <a:p>
            <a:pPr lvl="1"/>
            <a:r>
              <a:rPr lang="en-US" dirty="0" smtClean="0"/>
              <a:t>Commenced Piling Installation</a:t>
            </a:r>
          </a:p>
          <a:p>
            <a:r>
              <a:rPr lang="en-US" dirty="0" smtClean="0"/>
              <a:t>January 2007 – Awarded General Contractor Contract</a:t>
            </a:r>
          </a:p>
          <a:p>
            <a:r>
              <a:rPr lang="en-US" dirty="0" smtClean="0"/>
              <a:t>March 2007 – GWC Mobilized</a:t>
            </a:r>
          </a:p>
          <a:p>
            <a:r>
              <a:rPr lang="en-US" dirty="0" smtClean="0"/>
              <a:t>Unit outages</a:t>
            </a:r>
          </a:p>
          <a:p>
            <a:pPr lvl="1"/>
            <a:r>
              <a:rPr lang="en-US" dirty="0" smtClean="0"/>
              <a:t>Spring 2007</a:t>
            </a:r>
          </a:p>
          <a:p>
            <a:pPr lvl="1"/>
            <a:r>
              <a:rPr lang="en-US" dirty="0" smtClean="0"/>
              <a:t>Fall 2007</a:t>
            </a:r>
          </a:p>
          <a:p>
            <a:pPr lvl="1"/>
            <a:r>
              <a:rPr lang="en-US" dirty="0" smtClean="0"/>
              <a:t>Spring 2008</a:t>
            </a:r>
          </a:p>
          <a:p>
            <a:r>
              <a:rPr lang="en-US" dirty="0" smtClean="0"/>
              <a:t>June 2008 – Commercial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5477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HP2 Repowering Project Team</a:t>
            </a:r>
          </a:p>
        </p:txBody>
      </p:sp>
      <p:graphicFrame>
        <p:nvGraphicFramePr>
          <p:cNvPr id="6147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045770"/>
              </p:ext>
            </p:extLst>
          </p:nvPr>
        </p:nvGraphicFramePr>
        <p:xfrm>
          <a:off x="609600" y="1219200"/>
          <a:ext cx="8280769" cy="4267200"/>
        </p:xfrm>
        <a:graphic>
          <a:graphicData uri="http://schemas.openxmlformats.org/presentationml/2006/ole">
            <p:oleObj spid="_x0000_s4110" name="Organization Chart" r:id="rId3" imgW="6210000" imgH="2628720" progId="">
              <p:embed followColorScheme="full"/>
            </p:oleObj>
          </a:graphicData>
        </a:graphic>
      </p:graphicFrame>
      <p:sp>
        <p:nvSpPr>
          <p:cNvPr id="61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DFECEE-F149-4520-805A-3F5B9BE296F0}" type="slidenum">
              <a:rPr lang="en-US" b="0" smtClean="0">
                <a:solidFill>
                  <a:schemeClr val="bg1"/>
                </a:solidFill>
              </a:rPr>
              <a:pPr eaLnBrk="1" hangingPunct="1"/>
              <a:t>16</a:t>
            </a:fld>
            <a:endParaRPr lang="en-US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118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143000"/>
          </a:xfrm>
        </p:spPr>
        <p:txBody>
          <a:bodyPr/>
          <a:lstStyle/>
          <a:p>
            <a:r>
              <a:rPr lang="en-US" dirty="0" smtClean="0"/>
              <a:t>Thomas P Smith </a:t>
            </a:r>
            <a:br>
              <a:rPr lang="en-US" dirty="0" smtClean="0"/>
            </a:br>
            <a:r>
              <a:rPr lang="en-US" dirty="0" smtClean="0"/>
              <a:t>Advanced Wastewater Treatment (AWT)</a:t>
            </a:r>
            <a:br>
              <a:rPr lang="en-US" dirty="0" smtClean="0"/>
            </a:br>
            <a:r>
              <a:rPr lang="en-US" dirty="0" smtClean="0"/>
              <a:t>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032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Thomas P Smith Facility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Originally Constructed in 1965 @ 2.5 million gallons per day (mgd)</a:t>
            </a:r>
          </a:p>
          <a:p>
            <a:pPr lvl="1"/>
            <a:r>
              <a:rPr lang="en-US" dirty="0" smtClean="0"/>
              <a:t>Expanded in 1973, 1983, and 1991 to reach current capacity</a:t>
            </a:r>
          </a:p>
          <a:p>
            <a:r>
              <a:rPr lang="en-US" dirty="0" smtClean="0"/>
              <a:t>Older Treatment Technology</a:t>
            </a:r>
          </a:p>
          <a:p>
            <a:pPr lvl="1"/>
            <a:r>
              <a:rPr lang="en-US" dirty="0" smtClean="0"/>
              <a:t>Different technologies depending on phase of facility</a:t>
            </a:r>
          </a:p>
          <a:p>
            <a:r>
              <a:rPr lang="en-US" dirty="0" smtClean="0"/>
              <a:t>Treatment Capacity </a:t>
            </a:r>
          </a:p>
          <a:p>
            <a:pPr lvl="1"/>
            <a:r>
              <a:rPr lang="en-US" dirty="0" smtClean="0"/>
              <a:t>Original – 27.5 MGD</a:t>
            </a:r>
          </a:p>
          <a:p>
            <a:pPr lvl="1"/>
            <a:r>
              <a:rPr lang="en-US" dirty="0" smtClean="0"/>
              <a:t>Post AWT – 26.5 MGD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755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AWT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Upgrade to State of the Art Treatment Facility</a:t>
            </a:r>
          </a:p>
          <a:p>
            <a:pPr lvl="1"/>
            <a:r>
              <a:rPr lang="en-US" dirty="0" smtClean="0"/>
              <a:t>BNR Technology</a:t>
            </a:r>
          </a:p>
          <a:p>
            <a:pPr lvl="1"/>
            <a:r>
              <a:rPr lang="en-US" dirty="0" smtClean="0"/>
              <a:t>Reduced Total Nitrogen from ~14 mg/l to 3.0 mg/l</a:t>
            </a:r>
          </a:p>
          <a:p>
            <a:pPr lvl="1"/>
            <a:r>
              <a:rPr lang="en-US" dirty="0" smtClean="0"/>
              <a:t>100% of bio-solids to be Class 1 (fertilizer)</a:t>
            </a:r>
          </a:p>
          <a:p>
            <a:r>
              <a:rPr lang="en-US" dirty="0" smtClean="0"/>
              <a:t>Project Budget - $227 M</a:t>
            </a:r>
          </a:p>
          <a:p>
            <a:r>
              <a:rPr lang="en-US" dirty="0" smtClean="0"/>
              <a:t>Phased to Allow for Continued Operation/Target Permit Milestones</a:t>
            </a:r>
          </a:p>
          <a:p>
            <a:pPr lvl="1"/>
            <a:r>
              <a:rPr lang="en-US" dirty="0" smtClean="0"/>
              <a:t>Phase 1 – Liquids</a:t>
            </a:r>
          </a:p>
          <a:p>
            <a:pPr lvl="1"/>
            <a:r>
              <a:rPr lang="en-US" dirty="0" smtClean="0"/>
              <a:t>Phase 2 – Solids</a:t>
            </a:r>
          </a:p>
          <a:p>
            <a:pPr lvl="1"/>
            <a:r>
              <a:rPr lang="en-US" dirty="0" smtClean="0"/>
              <a:t>Phase 3 – BNR Conversion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5403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 </a:t>
            </a:r>
          </a:p>
          <a:p>
            <a:r>
              <a:rPr lang="en-US" dirty="0" smtClean="0"/>
              <a:t>Project Descriptions</a:t>
            </a:r>
          </a:p>
          <a:p>
            <a:pPr lvl="1"/>
            <a:r>
              <a:rPr lang="en-US" dirty="0" smtClean="0"/>
              <a:t>Hopkins Unit 2 Repowering Project</a:t>
            </a:r>
          </a:p>
          <a:p>
            <a:pPr lvl="1"/>
            <a:r>
              <a:rPr lang="en-US" dirty="0" smtClean="0"/>
              <a:t>Thomas P. Smith Advanced Wastewater Treatment (AWT) Project</a:t>
            </a:r>
          </a:p>
          <a:p>
            <a:r>
              <a:rPr lang="en-US" dirty="0" smtClean="0"/>
              <a:t>Contracting Strategies</a:t>
            </a:r>
          </a:p>
          <a:p>
            <a:r>
              <a:rPr lang="en-US" dirty="0" smtClean="0"/>
              <a:t>Outcomes and Lessons Learned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1766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AWT Project 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Schedule Driven by Permit Conditions</a:t>
            </a:r>
          </a:p>
          <a:p>
            <a:pPr lvl="1"/>
            <a:r>
              <a:rPr lang="en-US" dirty="0" smtClean="0"/>
              <a:t>2004 – Submitted Permit Renewal Application</a:t>
            </a:r>
          </a:p>
          <a:p>
            <a:pPr lvl="1"/>
            <a:r>
              <a:rPr lang="en-US" dirty="0" smtClean="0"/>
              <a:t>February 2006 – FDEP Notices Intent to Issue Permit</a:t>
            </a:r>
          </a:p>
          <a:p>
            <a:pPr lvl="1"/>
            <a:r>
              <a:rPr lang="en-US" dirty="0" smtClean="0"/>
              <a:t>March 2006 – Petitions for Intervention Filed</a:t>
            </a:r>
          </a:p>
          <a:p>
            <a:pPr lvl="2"/>
            <a:r>
              <a:rPr lang="en-US" dirty="0" smtClean="0"/>
              <a:t>Joe Glisson, Individual</a:t>
            </a:r>
          </a:p>
          <a:p>
            <a:pPr lvl="2"/>
            <a:r>
              <a:rPr lang="en-US" dirty="0" smtClean="0"/>
              <a:t>Florida Wildlife Federation</a:t>
            </a:r>
          </a:p>
          <a:p>
            <a:pPr lvl="2"/>
            <a:r>
              <a:rPr lang="en-US" dirty="0" smtClean="0"/>
              <a:t>Wakulla County</a:t>
            </a:r>
          </a:p>
          <a:p>
            <a:pPr lvl="2"/>
            <a:r>
              <a:rPr lang="en-US" dirty="0" smtClean="0"/>
              <a:t>Florida Attorney General </a:t>
            </a:r>
          </a:p>
          <a:p>
            <a:pPr lvl="1"/>
            <a:r>
              <a:rPr lang="en-US" dirty="0" smtClean="0"/>
              <a:t>December 2006 – Settlement Agreement</a:t>
            </a:r>
          </a:p>
          <a:p>
            <a:pPr lvl="1"/>
            <a:r>
              <a:rPr lang="en-US" dirty="0" smtClean="0"/>
              <a:t>January 2008 – FDEP Issues Final Permits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018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Arrow Connector 34"/>
          <p:cNvCxnSpPr/>
          <p:nvPr/>
        </p:nvCxnSpPr>
        <p:spPr>
          <a:xfrm rot="5400000">
            <a:off x="3963194" y="3275806"/>
            <a:ext cx="3048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Original Permit Compliance Timeline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D9F6A65A-BFCF-4495-92FC-F456E91BB6C1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6" name="Flowchart: Alternate Process 5"/>
          <p:cNvSpPr/>
          <p:nvPr/>
        </p:nvSpPr>
        <p:spPr>
          <a:xfrm>
            <a:off x="1700212" y="1457325"/>
            <a:ext cx="1419225" cy="10668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Effluent Nitrogen</a:t>
            </a:r>
          </a:p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&lt; 9 mg/L</a:t>
            </a:r>
          </a:p>
        </p:txBody>
      </p:sp>
      <p:sp>
        <p:nvSpPr>
          <p:cNvPr id="7" name="Flowchart: Alternate Process 6"/>
          <p:cNvSpPr/>
          <p:nvPr/>
        </p:nvSpPr>
        <p:spPr>
          <a:xfrm>
            <a:off x="3224212" y="1457325"/>
            <a:ext cx="1876425" cy="8382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New Bio-solids Facility</a:t>
            </a:r>
          </a:p>
        </p:txBody>
      </p:sp>
      <p:sp>
        <p:nvSpPr>
          <p:cNvPr id="8" name="Flowchart: Alternate Process 7"/>
          <p:cNvSpPr/>
          <p:nvPr/>
        </p:nvSpPr>
        <p:spPr>
          <a:xfrm>
            <a:off x="3224212" y="2447925"/>
            <a:ext cx="1876425" cy="8382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1st Treatment Train Upgraded to AWT</a:t>
            </a:r>
          </a:p>
        </p:txBody>
      </p:sp>
      <p:sp>
        <p:nvSpPr>
          <p:cNvPr id="9" name="Flowchart: Alternate Process 8"/>
          <p:cNvSpPr/>
          <p:nvPr/>
        </p:nvSpPr>
        <p:spPr>
          <a:xfrm>
            <a:off x="5233987" y="2447925"/>
            <a:ext cx="1876425" cy="8382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2nd Treatment Train Upgraded to AWT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191375" y="2447925"/>
            <a:ext cx="1876425" cy="8382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3rd Treatment Train Upgraded to AWT</a:t>
            </a:r>
          </a:p>
        </p:txBody>
      </p:sp>
      <p:sp>
        <p:nvSpPr>
          <p:cNvPr id="18" name="Flowchart: Alternate Process 17"/>
          <p:cNvSpPr/>
          <p:nvPr/>
        </p:nvSpPr>
        <p:spPr>
          <a:xfrm>
            <a:off x="228600" y="1457325"/>
            <a:ext cx="1447800" cy="10668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Effluent Nitrogen</a:t>
            </a:r>
          </a:p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&lt; 12 mg/L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53422831"/>
              </p:ext>
            </p:extLst>
          </p:nvPr>
        </p:nvGraphicFramePr>
        <p:xfrm>
          <a:off x="245533" y="4876801"/>
          <a:ext cx="8839201" cy="381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62743"/>
                <a:gridCol w="1262743"/>
                <a:gridCol w="1262743"/>
                <a:gridCol w="1262743"/>
                <a:gridCol w="1262743"/>
                <a:gridCol w="1262743"/>
                <a:gridCol w="1262743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2008</a:t>
                      </a:r>
                      <a:endParaRPr lang="en-US" sz="1800" dirty="0"/>
                    </a:p>
                  </a:txBody>
                  <a:tcPr marT="45798" marB="45798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2009</a:t>
                      </a:r>
                      <a:endParaRPr lang="en-US" sz="1800" dirty="0"/>
                    </a:p>
                  </a:txBody>
                  <a:tcPr marT="45798" marB="45798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 marT="45798" marB="45798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98" marB="45798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98" marB="45798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2013</a:t>
                      </a:r>
                      <a:endParaRPr lang="en-US" sz="1800" dirty="0"/>
                    </a:p>
                  </a:txBody>
                  <a:tcPr marT="45798" marB="45798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2014</a:t>
                      </a:r>
                      <a:endParaRPr lang="en-US" sz="1800" dirty="0"/>
                    </a:p>
                  </a:txBody>
                  <a:tcPr marT="45798" marB="45798"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cxnSp>
        <p:nvCxnSpPr>
          <p:cNvPr id="37" name="Elbow Connector 36"/>
          <p:cNvCxnSpPr/>
          <p:nvPr/>
        </p:nvCxnSpPr>
        <p:spPr>
          <a:xfrm rot="16200000" flipH="1">
            <a:off x="-357188" y="3667125"/>
            <a:ext cx="2362200" cy="76200"/>
          </a:xfrm>
          <a:prstGeom prst="bentConnector3">
            <a:avLst>
              <a:gd name="adj1" fmla="val 50000"/>
            </a:avLst>
          </a:prstGeom>
          <a:ln w="50800">
            <a:solidFill>
              <a:srgbClr val="00206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/>
          <p:nvPr/>
        </p:nvCxnSpPr>
        <p:spPr>
          <a:xfrm rot="16200000" flipH="1">
            <a:off x="2095499" y="2867025"/>
            <a:ext cx="2362200" cy="1676400"/>
          </a:xfrm>
          <a:prstGeom prst="bentConnector3">
            <a:avLst>
              <a:gd name="adj1" fmla="val 76344"/>
            </a:avLst>
          </a:prstGeom>
          <a:ln w="50800">
            <a:solidFill>
              <a:srgbClr val="00206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 rot="16200000" flipH="1">
            <a:off x="3924300" y="3476625"/>
            <a:ext cx="1600200" cy="1219200"/>
          </a:xfrm>
          <a:prstGeom prst="bentConnector3">
            <a:avLst>
              <a:gd name="adj1" fmla="val 50000"/>
            </a:avLst>
          </a:prstGeom>
          <a:ln w="50800">
            <a:solidFill>
              <a:srgbClr val="00206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6200000" flipH="1">
            <a:off x="5621869" y="3895725"/>
            <a:ext cx="1600200" cy="381000"/>
          </a:xfrm>
          <a:prstGeom prst="bentConnector3">
            <a:avLst>
              <a:gd name="adj1" fmla="val 50000"/>
            </a:avLst>
          </a:prstGeom>
          <a:ln w="50800">
            <a:solidFill>
              <a:srgbClr val="00206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5400000">
            <a:off x="7200900" y="4010025"/>
            <a:ext cx="1600200" cy="152400"/>
          </a:xfrm>
          <a:prstGeom prst="bentConnector3">
            <a:avLst>
              <a:gd name="adj1" fmla="val 50000"/>
            </a:avLst>
          </a:prstGeom>
          <a:ln w="50800">
            <a:solidFill>
              <a:srgbClr val="00206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Alternate Process 10"/>
          <p:cNvSpPr/>
          <p:nvPr/>
        </p:nvSpPr>
        <p:spPr>
          <a:xfrm>
            <a:off x="5233987" y="1457325"/>
            <a:ext cx="1876425" cy="8382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Effluent Nitrogen</a:t>
            </a:r>
          </a:p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&lt; 6.5 mg/L</a:t>
            </a:r>
          </a:p>
        </p:txBody>
      </p:sp>
      <p:sp>
        <p:nvSpPr>
          <p:cNvPr id="12" name="Flowchart: Alternate Process 11"/>
          <p:cNvSpPr/>
          <p:nvPr/>
        </p:nvSpPr>
        <p:spPr>
          <a:xfrm>
            <a:off x="7191375" y="1457325"/>
            <a:ext cx="1876425" cy="8382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Effluent Nitrogen</a:t>
            </a:r>
          </a:p>
          <a:p>
            <a:pPr algn="ctr" eaLnBrk="1" hangingPunct="1">
              <a:defRPr/>
            </a:pPr>
            <a:r>
              <a:rPr lang="en-US" sz="1400" b="1" dirty="0">
                <a:solidFill>
                  <a:srgbClr val="002060"/>
                </a:solidFill>
                <a:effectLst/>
              </a:rPr>
              <a:t>&lt; 3 mg/L</a:t>
            </a:r>
          </a:p>
        </p:txBody>
      </p:sp>
    </p:spTree>
    <p:extLst>
      <p:ext uri="{BB962C8B-B14F-4D97-AF65-F5344CB8AC3E}">
        <p14:creationId xmlns:p14="http://schemas.microsoft.com/office/powerpoint/2010/main" xmlns="" val="299481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AWT Project Drivers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Had to Maintain Operations to meet City Customer Needs</a:t>
            </a:r>
          </a:p>
          <a:p>
            <a:r>
              <a:rPr lang="en-US" dirty="0" smtClean="0"/>
              <a:t>Had to Meet Strict Compliance and Construction Timeline</a:t>
            </a:r>
          </a:p>
          <a:p>
            <a:r>
              <a:rPr lang="en-US" dirty="0" smtClean="0"/>
              <a:t>Required Engineering and Construction to be performed Simultaneous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569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AWT Project Team</a:t>
            </a:r>
          </a:p>
        </p:txBody>
      </p:sp>
      <p:graphicFrame>
        <p:nvGraphicFramePr>
          <p:cNvPr id="6147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85695164"/>
              </p:ext>
            </p:extLst>
          </p:nvPr>
        </p:nvGraphicFramePr>
        <p:xfrm>
          <a:off x="2384425" y="1219200"/>
          <a:ext cx="4729163" cy="4267200"/>
        </p:xfrm>
        <a:graphic>
          <a:graphicData uri="http://schemas.openxmlformats.org/presentationml/2006/ole">
            <p:oleObj spid="_x0000_s7184" name="Organization Chart" r:id="rId3" imgW="4546440" imgH="4101840" progId="">
              <p:embed followColorScheme="full"/>
            </p:oleObj>
          </a:graphicData>
        </a:graphic>
      </p:graphicFrame>
      <p:sp>
        <p:nvSpPr>
          <p:cNvPr id="61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DFECEE-F149-4520-805A-3F5B9BE296F0}" type="slidenum">
              <a:rPr lang="en-US" b="0" smtClean="0">
                <a:solidFill>
                  <a:schemeClr val="bg1"/>
                </a:solidFill>
              </a:rPr>
              <a:pPr eaLnBrk="1" hangingPunct="1"/>
              <a:t>23</a:t>
            </a:fld>
            <a:endParaRPr lang="en-US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499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143000"/>
          </a:xfrm>
        </p:spPr>
        <p:txBody>
          <a:bodyPr/>
          <a:lstStyle/>
          <a:p>
            <a:r>
              <a:rPr lang="en-US" dirty="0" smtClean="0"/>
              <a:t>Contracting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2119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Contracting Components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18615971"/>
              </p:ext>
            </p:extLst>
          </p:nvPr>
        </p:nvGraphicFramePr>
        <p:xfrm>
          <a:off x="457200" y="1600200"/>
          <a:ext cx="822960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Component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HP2 Repowering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AWT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Permitting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City with Engineering and Legal Assistance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City with Engineering and Legal Assistance</a:t>
                      </a:r>
                    </a:p>
                    <a:p>
                      <a:pPr algn="ctr"/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Engineering Design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Sargent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&amp; Lundy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Hazen and Sawyer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Equipment Procurement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City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Contractor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Constructor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BE&amp;K Construction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MWH Constructors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Contract Type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Hybrid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CMAR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Construction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Crews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Direct Hire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Sub-Contractors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49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HP2 Repowering GWC Contract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Phase Competition</a:t>
            </a:r>
          </a:p>
          <a:p>
            <a:pPr lvl="1"/>
            <a:r>
              <a:rPr lang="en-US" dirty="0" smtClean="0"/>
              <a:t>Phases 1 &amp; 2 – Pre-qualification</a:t>
            </a:r>
          </a:p>
          <a:p>
            <a:pPr lvl="1"/>
            <a:r>
              <a:rPr lang="en-US" dirty="0" smtClean="0"/>
              <a:t>Phase 3 – Technical &amp; Commercial Proposals</a:t>
            </a:r>
          </a:p>
          <a:p>
            <a:r>
              <a:rPr lang="en-US" dirty="0" smtClean="0"/>
              <a:t>BE&amp;K Constructors Won Competition</a:t>
            </a:r>
          </a:p>
          <a:p>
            <a:pPr lvl="1"/>
            <a:r>
              <a:rPr lang="en-US" dirty="0" smtClean="0"/>
              <a:t>Construction primarily by direct hire BE&amp;K staff</a:t>
            </a:r>
          </a:p>
          <a:p>
            <a:r>
              <a:rPr lang="en-US" dirty="0" smtClean="0"/>
              <a:t>Hybrid Contract – Partial Fixed and Partial Floating</a:t>
            </a:r>
          </a:p>
          <a:p>
            <a:pPr lvl="1"/>
            <a:r>
              <a:rPr lang="en-US" dirty="0" smtClean="0"/>
              <a:t>Fee and Overheads - Fixed</a:t>
            </a:r>
          </a:p>
          <a:p>
            <a:pPr lvl="1"/>
            <a:r>
              <a:rPr lang="en-US" dirty="0" smtClean="0"/>
              <a:t>Materials and Sub-Contractors – Direct Pass Through</a:t>
            </a:r>
          </a:p>
          <a:p>
            <a:pPr lvl="1"/>
            <a:r>
              <a:rPr lang="en-US" dirty="0" smtClean="0"/>
              <a:t>GWC Labor – Pass Through with Incentives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5531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Repowering – Hybrid Contract - 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Constraints</a:t>
            </a:r>
          </a:p>
          <a:p>
            <a:pPr lvl="1"/>
            <a:r>
              <a:rPr lang="en-US" dirty="0" smtClean="0"/>
              <a:t>Katrina/Rita aftermath</a:t>
            </a:r>
          </a:p>
          <a:p>
            <a:pPr lvl="1"/>
            <a:r>
              <a:rPr lang="en-US" dirty="0" smtClean="0"/>
              <a:t>Other Major Projects </a:t>
            </a:r>
          </a:p>
          <a:p>
            <a:pPr lvl="1"/>
            <a:r>
              <a:rPr lang="en-US" dirty="0" smtClean="0"/>
              <a:t>Tight Labor Market</a:t>
            </a:r>
          </a:p>
          <a:p>
            <a:pPr lvl="2"/>
            <a:r>
              <a:rPr lang="en-US" dirty="0" smtClean="0"/>
              <a:t>Projects</a:t>
            </a:r>
          </a:p>
          <a:p>
            <a:pPr lvl="2"/>
            <a:r>
              <a:rPr lang="en-US" dirty="0" smtClean="0"/>
              <a:t>Lack of In-Flow of Qualified Craft</a:t>
            </a:r>
          </a:p>
          <a:p>
            <a:r>
              <a:rPr lang="en-US" dirty="0" smtClean="0"/>
              <a:t>Commodity Costs Fluctuating</a:t>
            </a:r>
          </a:p>
          <a:p>
            <a:r>
              <a:rPr lang="en-US" dirty="0" smtClean="0"/>
              <a:t>Fixed Price </a:t>
            </a:r>
          </a:p>
          <a:p>
            <a:pPr lvl="1"/>
            <a:r>
              <a:rPr lang="en-US" dirty="0" smtClean="0"/>
              <a:t>Higher Risk Premium by Contractors</a:t>
            </a:r>
          </a:p>
          <a:p>
            <a:pPr lvl="1"/>
            <a:r>
              <a:rPr lang="en-US" dirty="0" smtClean="0"/>
              <a:t>Limited, if any, Takers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4344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Repowering – Fixed Fee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~$18 Million</a:t>
            </a:r>
          </a:p>
          <a:p>
            <a:r>
              <a:rPr lang="en-US" dirty="0" smtClean="0"/>
              <a:t>Included</a:t>
            </a:r>
          </a:p>
          <a:p>
            <a:pPr lvl="1"/>
            <a:r>
              <a:rPr lang="en-US" dirty="0" smtClean="0"/>
              <a:t>Fee</a:t>
            </a:r>
          </a:p>
          <a:p>
            <a:pPr lvl="1"/>
            <a:r>
              <a:rPr lang="en-US" dirty="0" smtClean="0"/>
              <a:t>Risk Costs</a:t>
            </a:r>
          </a:p>
          <a:p>
            <a:pPr lvl="1"/>
            <a:r>
              <a:rPr lang="en-US" dirty="0" smtClean="0"/>
              <a:t>Home Office Support</a:t>
            </a:r>
          </a:p>
          <a:p>
            <a:pPr lvl="1"/>
            <a:r>
              <a:rPr lang="en-US" dirty="0" smtClean="0"/>
              <a:t>Temporary Construction Office and Equipment</a:t>
            </a:r>
          </a:p>
          <a:p>
            <a:pPr lvl="1"/>
            <a:r>
              <a:rPr lang="en-US" dirty="0" smtClean="0"/>
              <a:t>Field Supervision down to Superintendent Level</a:t>
            </a:r>
          </a:p>
          <a:p>
            <a:r>
              <a:rPr lang="en-US" dirty="0" smtClean="0"/>
              <a:t>Could Only be Adjusted Based on Schedule Overruns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6659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Repowering – Material &amp; Sub Contractors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~$27 Million</a:t>
            </a:r>
          </a:p>
          <a:p>
            <a:r>
              <a:rPr lang="en-US" dirty="0" smtClean="0"/>
              <a:t>Included</a:t>
            </a:r>
          </a:p>
          <a:p>
            <a:pPr lvl="1"/>
            <a:r>
              <a:rPr lang="en-US" dirty="0" smtClean="0"/>
              <a:t>All Materials/Equipment not supplied by City</a:t>
            </a:r>
          </a:p>
          <a:p>
            <a:pPr lvl="2"/>
            <a:r>
              <a:rPr lang="en-US" dirty="0" smtClean="0"/>
              <a:t>Bulk materials mainly</a:t>
            </a:r>
          </a:p>
          <a:p>
            <a:pPr lvl="1"/>
            <a:r>
              <a:rPr lang="en-US" dirty="0" smtClean="0"/>
              <a:t>All Sub-Contractor services </a:t>
            </a:r>
          </a:p>
          <a:p>
            <a:pPr lvl="2"/>
            <a:r>
              <a:rPr lang="en-US" dirty="0" smtClean="0"/>
              <a:t>Insulation</a:t>
            </a:r>
          </a:p>
          <a:p>
            <a:pPr lvl="2"/>
            <a:r>
              <a:rPr lang="en-US" dirty="0" smtClean="0"/>
              <a:t>X-Ray</a:t>
            </a:r>
          </a:p>
          <a:p>
            <a:pPr lvl="2"/>
            <a:r>
              <a:rPr lang="en-US" dirty="0" smtClean="0"/>
              <a:t>Fire Protection</a:t>
            </a:r>
          </a:p>
          <a:p>
            <a:r>
              <a:rPr lang="en-US" dirty="0" smtClean="0"/>
              <a:t>BE&amp;K Performed Competitive Bids</a:t>
            </a:r>
          </a:p>
          <a:p>
            <a:pPr lvl="1"/>
            <a:r>
              <a:rPr lang="en-US" dirty="0" smtClean="0"/>
              <a:t>City reviewed and approved</a:t>
            </a:r>
          </a:p>
        </p:txBody>
      </p:sp>
    </p:spTree>
    <p:extLst>
      <p:ext uri="{BB962C8B-B14F-4D97-AF65-F5344CB8AC3E}">
        <p14:creationId xmlns:p14="http://schemas.microsoft.com/office/powerpoint/2010/main" xmlns="" val="152867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 – Rob McGarrah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924800" cy="4373563"/>
          </a:xfrm>
        </p:spPr>
        <p:txBody>
          <a:bodyPr/>
          <a:lstStyle/>
          <a:p>
            <a:r>
              <a:rPr lang="en-US" sz="2000" dirty="0" smtClean="0"/>
              <a:t>32 years of experience in electric utilities </a:t>
            </a:r>
          </a:p>
          <a:p>
            <a:pPr lvl="1"/>
            <a:r>
              <a:rPr lang="en-US" dirty="0" smtClean="0"/>
              <a:t>21 years with City of Tallahassee – Electric</a:t>
            </a:r>
          </a:p>
          <a:p>
            <a:pPr lvl="1"/>
            <a:r>
              <a:rPr lang="en-US" dirty="0" smtClean="0"/>
              <a:t>11 years with Mississippi Power Company, Southern Company</a:t>
            </a:r>
          </a:p>
          <a:p>
            <a:r>
              <a:rPr lang="en-US" sz="2000" dirty="0" smtClean="0"/>
              <a:t>BS in Mechanical Engineering from Auburn University</a:t>
            </a:r>
          </a:p>
          <a:p>
            <a:r>
              <a:rPr lang="en-US" sz="2000" dirty="0" smtClean="0"/>
              <a:t>Currently the General Manager for the City’s Electric Utility</a:t>
            </a:r>
          </a:p>
          <a:p>
            <a:pPr lvl="1"/>
            <a:r>
              <a:rPr lang="en-US" dirty="0" smtClean="0"/>
              <a:t>Also serving as the Project Director for AWT Project for the City’s Underground Utilities</a:t>
            </a:r>
          </a:p>
          <a:p>
            <a:r>
              <a:rPr lang="en-US" sz="2000" dirty="0" smtClean="0"/>
              <a:t>Since joining the City – has managed four major projects totaling over $500 million</a:t>
            </a:r>
          </a:p>
          <a:p>
            <a:pPr lvl="1"/>
            <a:r>
              <a:rPr lang="en-US" dirty="0" smtClean="0"/>
              <a:t>Purdom Unit 8 - $107 M</a:t>
            </a:r>
          </a:p>
          <a:p>
            <a:pPr lvl="1"/>
            <a:r>
              <a:rPr lang="en-US" dirty="0" smtClean="0"/>
              <a:t>Peaking Resource Addition - $61 M</a:t>
            </a:r>
          </a:p>
          <a:p>
            <a:pPr lvl="1"/>
            <a:r>
              <a:rPr lang="en-US" dirty="0" smtClean="0"/>
              <a:t>Hopkins Unit 2 Repowering - $144 M</a:t>
            </a:r>
          </a:p>
          <a:p>
            <a:pPr lvl="1"/>
            <a:r>
              <a:rPr lang="en-US" dirty="0" smtClean="0"/>
              <a:t>AWT Project - $227 M</a:t>
            </a:r>
          </a:p>
          <a:p>
            <a:endParaRPr lang="en-US" dirty="0"/>
          </a:p>
          <a:p>
            <a:pPr marL="320675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104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Repowering – Construction Labor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~$20 Million</a:t>
            </a:r>
          </a:p>
          <a:p>
            <a:r>
              <a:rPr lang="en-US" dirty="0" smtClean="0"/>
              <a:t>Included</a:t>
            </a:r>
          </a:p>
          <a:p>
            <a:pPr lvl="1"/>
            <a:r>
              <a:rPr lang="en-US" dirty="0" smtClean="0"/>
              <a:t>Field Supervision not included in Fixed Fee</a:t>
            </a:r>
          </a:p>
          <a:p>
            <a:pPr lvl="1"/>
            <a:r>
              <a:rPr lang="en-US" dirty="0" smtClean="0"/>
              <a:t>Field Craft Labor</a:t>
            </a:r>
          </a:p>
          <a:p>
            <a:pPr lvl="2"/>
            <a:r>
              <a:rPr lang="en-US" dirty="0" smtClean="0"/>
              <a:t>Direct hires</a:t>
            </a:r>
          </a:p>
          <a:p>
            <a:r>
              <a:rPr lang="en-US" dirty="0" smtClean="0"/>
              <a:t>Established Target Man-hours with Base Proposal</a:t>
            </a:r>
          </a:p>
          <a:p>
            <a:pPr lvl="1"/>
            <a:r>
              <a:rPr lang="en-US" dirty="0" smtClean="0"/>
              <a:t>Adjusted Target MH based on scope adjustments</a:t>
            </a:r>
          </a:p>
          <a:p>
            <a:pPr lvl="2"/>
            <a:r>
              <a:rPr lang="en-US" dirty="0" smtClean="0"/>
              <a:t>Differences in bulk quantities, etc.</a:t>
            </a:r>
          </a:p>
          <a:p>
            <a:pPr lvl="1"/>
            <a:r>
              <a:rPr lang="en-US" dirty="0" smtClean="0"/>
              <a:t>Shared Savings/Costs if Target Missed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2867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1D7E-56D3-479D-9CD9-B64BD1C70E7A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Repowering - Target </a:t>
            </a:r>
            <a:r>
              <a:rPr lang="en-US" dirty="0"/>
              <a:t>Man-Hour Sharing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4029075" y="3132667"/>
            <a:ext cx="1219200" cy="276999"/>
          </a:xfrm>
          <a:prstGeom prst="rect">
            <a:avLst/>
          </a:prstGeom>
          <a:noFill/>
          <a:ln w="5080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-5% to +5 </a:t>
            </a:r>
            <a:r>
              <a:rPr lang="en-US" sz="1200" dirty="0" smtClean="0">
                <a:solidFill>
                  <a:srgbClr val="002060"/>
                </a:solidFill>
              </a:rPr>
              <a:t>%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3699935" y="1684291"/>
            <a:ext cx="1752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i="0" dirty="0">
                <a:solidFill>
                  <a:srgbClr val="002060"/>
                </a:solidFill>
              </a:rPr>
              <a:t>Target Man-hours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381000" y="3133725"/>
            <a:ext cx="1219200" cy="276999"/>
          </a:xfrm>
          <a:prstGeom prst="rect">
            <a:avLst/>
          </a:prstGeom>
          <a:noFill/>
          <a:ln w="5080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&gt;-</a:t>
            </a:r>
            <a:r>
              <a:rPr lang="en-US" sz="1200" dirty="0" smtClean="0">
                <a:solidFill>
                  <a:srgbClr val="002060"/>
                </a:solidFill>
              </a:rPr>
              <a:t>20%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2819400" y="3133725"/>
            <a:ext cx="1219200" cy="276999"/>
          </a:xfrm>
          <a:prstGeom prst="rect">
            <a:avLst/>
          </a:prstGeom>
          <a:noFill/>
          <a:ln w="5080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-</a:t>
            </a:r>
            <a:r>
              <a:rPr lang="en-US" sz="1200" dirty="0" smtClean="0">
                <a:solidFill>
                  <a:srgbClr val="002060"/>
                </a:solidFill>
              </a:rPr>
              <a:t>5% </a:t>
            </a:r>
            <a:r>
              <a:rPr lang="en-US" sz="1200" dirty="0">
                <a:solidFill>
                  <a:srgbClr val="002060"/>
                </a:solidFill>
              </a:rPr>
              <a:t>to –</a:t>
            </a:r>
            <a:r>
              <a:rPr lang="en-US" sz="1200" dirty="0" smtClean="0">
                <a:solidFill>
                  <a:srgbClr val="002060"/>
                </a:solidFill>
              </a:rPr>
              <a:t>12.5%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1600200" y="3133725"/>
            <a:ext cx="1219200" cy="276999"/>
          </a:xfrm>
          <a:prstGeom prst="rect">
            <a:avLst/>
          </a:prstGeom>
          <a:noFill/>
          <a:ln w="5080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-</a:t>
            </a:r>
            <a:r>
              <a:rPr lang="en-US" sz="1200" dirty="0" smtClean="0">
                <a:solidFill>
                  <a:srgbClr val="002060"/>
                </a:solidFill>
              </a:rPr>
              <a:t>12.5% </a:t>
            </a:r>
            <a:r>
              <a:rPr lang="en-US" sz="1200" dirty="0">
                <a:solidFill>
                  <a:srgbClr val="002060"/>
                </a:solidFill>
              </a:rPr>
              <a:t>to -</a:t>
            </a:r>
            <a:r>
              <a:rPr lang="en-US" sz="1200" dirty="0" smtClean="0">
                <a:solidFill>
                  <a:srgbClr val="002060"/>
                </a:solidFill>
              </a:rPr>
              <a:t>20%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5257800" y="3133725"/>
            <a:ext cx="1219200" cy="276999"/>
          </a:xfrm>
          <a:prstGeom prst="rect">
            <a:avLst/>
          </a:prstGeom>
          <a:noFill/>
          <a:ln w="5080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+</a:t>
            </a:r>
            <a:r>
              <a:rPr lang="en-US" sz="1200" dirty="0" smtClean="0">
                <a:solidFill>
                  <a:srgbClr val="002060"/>
                </a:solidFill>
              </a:rPr>
              <a:t>5%  </a:t>
            </a:r>
            <a:r>
              <a:rPr lang="en-US" sz="1200" dirty="0">
                <a:solidFill>
                  <a:srgbClr val="002060"/>
                </a:solidFill>
              </a:rPr>
              <a:t>+</a:t>
            </a:r>
            <a:r>
              <a:rPr lang="en-US" sz="1200" dirty="0" smtClean="0">
                <a:solidFill>
                  <a:srgbClr val="002060"/>
                </a:solidFill>
              </a:rPr>
              <a:t>12.5%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90127" name="Text Box 15"/>
          <p:cNvSpPr txBox="1">
            <a:spLocks noChangeArrowheads="1"/>
          </p:cNvSpPr>
          <p:nvPr/>
        </p:nvSpPr>
        <p:spPr bwMode="auto">
          <a:xfrm>
            <a:off x="7771345" y="3133725"/>
            <a:ext cx="1219200" cy="276999"/>
          </a:xfrm>
          <a:prstGeom prst="rect">
            <a:avLst/>
          </a:prstGeom>
          <a:noFill/>
          <a:ln w="5080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&gt;+</a:t>
            </a:r>
            <a:r>
              <a:rPr lang="en-US" sz="1200" dirty="0" smtClean="0">
                <a:solidFill>
                  <a:srgbClr val="002060"/>
                </a:solidFill>
              </a:rPr>
              <a:t>20%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6467474" y="3133725"/>
            <a:ext cx="1304925" cy="276999"/>
          </a:xfrm>
          <a:prstGeom prst="rect">
            <a:avLst/>
          </a:prstGeom>
          <a:noFill/>
          <a:ln w="5080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+</a:t>
            </a:r>
            <a:r>
              <a:rPr lang="en-US" sz="1200" dirty="0" smtClean="0">
                <a:solidFill>
                  <a:srgbClr val="002060"/>
                </a:solidFill>
              </a:rPr>
              <a:t>12.5% </a:t>
            </a:r>
            <a:r>
              <a:rPr lang="en-US" sz="1200" dirty="0">
                <a:solidFill>
                  <a:srgbClr val="002060"/>
                </a:solidFill>
              </a:rPr>
              <a:t>to +</a:t>
            </a:r>
            <a:r>
              <a:rPr lang="en-US" sz="1200" dirty="0" smtClean="0">
                <a:solidFill>
                  <a:srgbClr val="002060"/>
                </a:solidFill>
              </a:rPr>
              <a:t>20%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90142" name="Text Box 30"/>
          <p:cNvSpPr txBox="1">
            <a:spLocks noChangeArrowheads="1"/>
          </p:cNvSpPr>
          <p:nvPr/>
        </p:nvSpPr>
        <p:spPr bwMode="auto">
          <a:xfrm>
            <a:off x="4038600" y="3412072"/>
            <a:ext cx="1219200" cy="830997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No Change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90144" name="Text Box 32"/>
          <p:cNvSpPr txBox="1">
            <a:spLocks noChangeArrowheads="1"/>
          </p:cNvSpPr>
          <p:nvPr/>
        </p:nvSpPr>
        <p:spPr bwMode="auto">
          <a:xfrm>
            <a:off x="2819400" y="3410802"/>
            <a:ext cx="1228725" cy="830997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50% City</a:t>
            </a:r>
          </a:p>
          <a:p>
            <a:r>
              <a:rPr lang="en-US" sz="1600" dirty="0">
                <a:solidFill>
                  <a:srgbClr val="002060"/>
                </a:solidFill>
              </a:rPr>
              <a:t>50% Contractor</a:t>
            </a:r>
          </a:p>
        </p:txBody>
      </p:sp>
      <p:sp>
        <p:nvSpPr>
          <p:cNvPr id="90149" name="Text Box 37"/>
          <p:cNvSpPr txBox="1">
            <a:spLocks noChangeArrowheads="1"/>
          </p:cNvSpPr>
          <p:nvPr/>
        </p:nvSpPr>
        <p:spPr bwMode="auto">
          <a:xfrm>
            <a:off x="1600200" y="3410724"/>
            <a:ext cx="1219200" cy="830997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25% City</a:t>
            </a:r>
          </a:p>
          <a:p>
            <a:r>
              <a:rPr lang="en-US" sz="1600" dirty="0">
                <a:solidFill>
                  <a:srgbClr val="002060"/>
                </a:solidFill>
              </a:rPr>
              <a:t>75% Contractor</a:t>
            </a:r>
          </a:p>
        </p:txBody>
      </p:sp>
      <p:sp>
        <p:nvSpPr>
          <p:cNvPr id="90150" name="Text Box 38"/>
          <p:cNvSpPr txBox="1">
            <a:spLocks noChangeArrowheads="1"/>
          </p:cNvSpPr>
          <p:nvPr/>
        </p:nvSpPr>
        <p:spPr bwMode="auto">
          <a:xfrm>
            <a:off x="381000" y="3409666"/>
            <a:ext cx="1203325" cy="830997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100%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 Contractor</a:t>
            </a:r>
          </a:p>
        </p:txBody>
      </p:sp>
      <p:sp>
        <p:nvSpPr>
          <p:cNvPr id="90152" name="Text Box 40"/>
          <p:cNvSpPr txBox="1">
            <a:spLocks noChangeArrowheads="1"/>
          </p:cNvSpPr>
          <p:nvPr/>
        </p:nvSpPr>
        <p:spPr bwMode="auto">
          <a:xfrm>
            <a:off x="7771353" y="3412069"/>
            <a:ext cx="1219192" cy="830997"/>
          </a:xfrm>
          <a:prstGeom prst="rect">
            <a:avLst/>
          </a:prstGeom>
          <a:noFill/>
          <a:ln w="2540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100%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 Contractor</a:t>
            </a:r>
          </a:p>
        </p:txBody>
      </p:sp>
      <p:sp>
        <p:nvSpPr>
          <p:cNvPr id="90153" name="Text Box 41"/>
          <p:cNvSpPr txBox="1">
            <a:spLocks noChangeArrowheads="1"/>
          </p:cNvSpPr>
          <p:nvPr/>
        </p:nvSpPr>
        <p:spPr bwMode="auto">
          <a:xfrm>
            <a:off x="6476999" y="3412066"/>
            <a:ext cx="1295399" cy="830997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25% City</a:t>
            </a:r>
          </a:p>
          <a:p>
            <a:r>
              <a:rPr lang="en-US" sz="1600" dirty="0">
                <a:solidFill>
                  <a:srgbClr val="002060"/>
                </a:solidFill>
              </a:rPr>
              <a:t>75% Contractor</a:t>
            </a:r>
          </a:p>
        </p:txBody>
      </p:sp>
      <p:sp>
        <p:nvSpPr>
          <p:cNvPr id="90154" name="Text Box 42"/>
          <p:cNvSpPr txBox="1">
            <a:spLocks noChangeArrowheads="1"/>
          </p:cNvSpPr>
          <p:nvPr/>
        </p:nvSpPr>
        <p:spPr bwMode="auto">
          <a:xfrm>
            <a:off x="5248284" y="3412066"/>
            <a:ext cx="1228725" cy="830997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50% City</a:t>
            </a:r>
          </a:p>
          <a:p>
            <a:r>
              <a:rPr lang="en-US" sz="1600" dirty="0">
                <a:solidFill>
                  <a:srgbClr val="002060"/>
                </a:solidFill>
              </a:rPr>
              <a:t>50% Contractor</a:t>
            </a:r>
          </a:p>
        </p:txBody>
      </p:sp>
      <p:sp>
        <p:nvSpPr>
          <p:cNvPr id="90155" name="Line 43"/>
          <p:cNvSpPr>
            <a:spLocks noChangeShapeType="1"/>
          </p:cNvSpPr>
          <p:nvPr/>
        </p:nvSpPr>
        <p:spPr bwMode="auto">
          <a:xfrm flipH="1">
            <a:off x="838200" y="2438400"/>
            <a:ext cx="2133600" cy="0"/>
          </a:xfrm>
          <a:prstGeom prst="line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90158" name="Line 46"/>
          <p:cNvSpPr>
            <a:spLocks noChangeShapeType="1"/>
          </p:cNvSpPr>
          <p:nvPr/>
        </p:nvSpPr>
        <p:spPr bwMode="auto">
          <a:xfrm>
            <a:off x="6172200" y="2438400"/>
            <a:ext cx="2133600" cy="0"/>
          </a:xfrm>
          <a:prstGeom prst="line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90159" name="Text Box 47"/>
          <p:cNvSpPr txBox="1">
            <a:spLocks noChangeArrowheads="1"/>
          </p:cNvSpPr>
          <p:nvPr/>
        </p:nvSpPr>
        <p:spPr bwMode="auto">
          <a:xfrm>
            <a:off x="1219200" y="1792013"/>
            <a:ext cx="175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Under</a:t>
            </a:r>
          </a:p>
        </p:txBody>
      </p:sp>
      <p:sp>
        <p:nvSpPr>
          <p:cNvPr id="90160" name="Text Box 48"/>
          <p:cNvSpPr txBox="1">
            <a:spLocks noChangeArrowheads="1"/>
          </p:cNvSpPr>
          <p:nvPr/>
        </p:nvSpPr>
        <p:spPr bwMode="auto">
          <a:xfrm>
            <a:off x="6248400" y="1885890"/>
            <a:ext cx="1752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Over</a:t>
            </a:r>
          </a:p>
        </p:txBody>
      </p:sp>
      <p:sp>
        <p:nvSpPr>
          <p:cNvPr id="36" name="Line 43"/>
          <p:cNvSpPr>
            <a:spLocks noChangeShapeType="1"/>
          </p:cNvSpPr>
          <p:nvPr/>
        </p:nvSpPr>
        <p:spPr bwMode="auto">
          <a:xfrm>
            <a:off x="4562475" y="2362200"/>
            <a:ext cx="9525" cy="740489"/>
          </a:xfrm>
          <a:prstGeom prst="line">
            <a:avLst/>
          </a:prstGeom>
          <a:noFill/>
          <a:ln w="76200">
            <a:solidFill>
              <a:srgbClr val="0020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6833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AWT Contract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Construction Manager at Risk Concept (CMAR)</a:t>
            </a:r>
          </a:p>
          <a:p>
            <a:pPr lvl="1"/>
            <a:r>
              <a:rPr lang="en-US" dirty="0" smtClean="0"/>
              <a:t>Needed due to tight timeline</a:t>
            </a:r>
          </a:p>
          <a:p>
            <a:pPr lvl="1"/>
            <a:r>
              <a:rPr lang="en-US" dirty="0" smtClean="0"/>
              <a:t>Desire to have constructor involved in final design</a:t>
            </a:r>
          </a:p>
          <a:p>
            <a:r>
              <a:rPr lang="en-US" dirty="0" smtClean="0"/>
              <a:t>MWH Constructors selected as CMAR through a Competitive Process</a:t>
            </a:r>
          </a:p>
          <a:p>
            <a:r>
              <a:rPr lang="en-US" dirty="0" smtClean="0"/>
              <a:t>CMAR Contract components</a:t>
            </a:r>
          </a:p>
          <a:p>
            <a:pPr lvl="1"/>
            <a:r>
              <a:rPr lang="en-US" dirty="0" smtClean="0"/>
              <a:t>General Conditions – Fixed</a:t>
            </a:r>
          </a:p>
          <a:p>
            <a:pPr lvl="1"/>
            <a:r>
              <a:rPr lang="en-US" dirty="0" smtClean="0"/>
              <a:t>Equipment – Pass Through</a:t>
            </a:r>
          </a:p>
          <a:p>
            <a:pPr lvl="1"/>
            <a:r>
              <a:rPr lang="en-US" dirty="0" smtClean="0"/>
              <a:t>Construction – Utilized Sub-Contractors with direct pass through</a:t>
            </a:r>
          </a:p>
          <a:p>
            <a:r>
              <a:rPr lang="en-US" dirty="0" smtClean="0"/>
              <a:t>Each Phase had separate contract</a:t>
            </a:r>
          </a:p>
          <a:p>
            <a:pPr lvl="1"/>
            <a:r>
              <a:rPr lang="en-US" dirty="0" smtClean="0"/>
              <a:t>Modified CMAR contracting Process prior to major constructing starting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746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Modified CMAR Contract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75523955"/>
              </p:ext>
            </p:extLst>
          </p:nvPr>
        </p:nvGraphicFramePr>
        <p:xfrm>
          <a:off x="457200" y="1600200"/>
          <a:ext cx="82296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Component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Original CMAR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Modified CMAR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General Conditions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Negotiated and Fixed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Negotiated and Fixed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Materials/Equipment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CMAR Bid and estimated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CMAR Bid and Fixed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Construction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CMAR Bid</a:t>
                      </a:r>
                      <a:r>
                        <a:rPr lang="en-US" b="1" baseline="0" dirty="0" smtClean="0">
                          <a:solidFill>
                            <a:srgbClr val="002060"/>
                          </a:solidFill>
                        </a:rPr>
                        <a:t> and estimated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CMAR Bid and Fixed except for scope change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Contingency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Set in CMAR Contract with CMAR managing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City Managed</a:t>
                      </a:r>
                      <a:r>
                        <a:rPr lang="en-US" b="1" baseline="0" dirty="0" smtClean="0">
                          <a:solidFill>
                            <a:srgbClr val="002060"/>
                          </a:solidFill>
                        </a:rPr>
                        <a:t> – Change order to CMAR for scope changes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4961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Repowering – General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Fixed for each Phase</a:t>
            </a:r>
          </a:p>
          <a:p>
            <a:r>
              <a:rPr lang="en-US" dirty="0" smtClean="0"/>
              <a:t>Included</a:t>
            </a:r>
          </a:p>
          <a:p>
            <a:pPr lvl="1"/>
            <a:r>
              <a:rPr lang="en-US" dirty="0" smtClean="0"/>
              <a:t>Fee</a:t>
            </a:r>
          </a:p>
          <a:p>
            <a:pPr lvl="1"/>
            <a:r>
              <a:rPr lang="en-US" dirty="0" smtClean="0"/>
              <a:t>Risk Costs</a:t>
            </a:r>
          </a:p>
          <a:p>
            <a:pPr lvl="1"/>
            <a:r>
              <a:rPr lang="en-US" dirty="0" smtClean="0"/>
              <a:t>Home Office Support</a:t>
            </a:r>
          </a:p>
          <a:p>
            <a:pPr lvl="1"/>
            <a:r>
              <a:rPr lang="en-US" dirty="0" smtClean="0"/>
              <a:t>Temporary Construction Office and Equipment</a:t>
            </a:r>
          </a:p>
          <a:p>
            <a:pPr lvl="1"/>
            <a:r>
              <a:rPr lang="en-US" dirty="0" smtClean="0"/>
              <a:t>Field Supervision of Sub Contractors</a:t>
            </a:r>
          </a:p>
          <a:p>
            <a:pPr lvl="1"/>
            <a:r>
              <a:rPr lang="en-US" dirty="0" smtClean="0"/>
              <a:t>Competitive Bidding Costs</a:t>
            </a:r>
          </a:p>
          <a:p>
            <a:r>
              <a:rPr lang="en-US" dirty="0" smtClean="0"/>
              <a:t>Negotiated for Each Phase</a:t>
            </a:r>
          </a:p>
          <a:p>
            <a:pPr lvl="1"/>
            <a:r>
              <a:rPr lang="en-US" dirty="0" smtClean="0"/>
              <a:t>Based on schedule duration</a:t>
            </a:r>
          </a:p>
          <a:p>
            <a:pPr lvl="1"/>
            <a:r>
              <a:rPr lang="en-US" dirty="0" smtClean="0"/>
              <a:t>Coordinated between Phases</a:t>
            </a:r>
          </a:p>
        </p:txBody>
      </p:sp>
    </p:spTree>
    <p:extLst>
      <p:ext uri="{BB962C8B-B14F-4D97-AF65-F5344CB8AC3E}">
        <p14:creationId xmlns:p14="http://schemas.microsoft.com/office/powerpoint/2010/main" xmlns="" val="38442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AWT – Material &amp;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Included all Materials/Equipment</a:t>
            </a:r>
          </a:p>
          <a:p>
            <a:r>
              <a:rPr lang="en-US" dirty="0" smtClean="0"/>
              <a:t>MWH Competitively Bid prior to Phase Contract being Approved</a:t>
            </a:r>
          </a:p>
          <a:p>
            <a:pPr lvl="1"/>
            <a:r>
              <a:rPr lang="en-US" dirty="0" smtClean="0"/>
              <a:t>City and Hazen reviewed prior to selection</a:t>
            </a:r>
          </a:p>
          <a:p>
            <a:r>
              <a:rPr lang="en-US" dirty="0" smtClean="0"/>
              <a:t>Fixed Price once Phase Contract was Executed</a:t>
            </a:r>
          </a:p>
          <a:p>
            <a:pPr lvl="1"/>
            <a:r>
              <a:rPr lang="en-US" dirty="0" smtClean="0"/>
              <a:t>Scope Changes required Change Orders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29008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AWT –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Included all Construction activities</a:t>
            </a:r>
          </a:p>
          <a:p>
            <a:r>
              <a:rPr lang="en-US" dirty="0" smtClean="0"/>
              <a:t>MWH Performed</a:t>
            </a:r>
          </a:p>
          <a:p>
            <a:pPr lvl="1"/>
            <a:r>
              <a:rPr lang="en-US" dirty="0" smtClean="0"/>
              <a:t>Construction Management &amp; Coordination</a:t>
            </a:r>
          </a:p>
          <a:p>
            <a:pPr lvl="1"/>
            <a:r>
              <a:rPr lang="en-US" dirty="0" smtClean="0"/>
              <a:t>Quality Assurance/Control</a:t>
            </a:r>
          </a:p>
          <a:p>
            <a:pPr lvl="1"/>
            <a:r>
              <a:rPr lang="en-US" dirty="0" smtClean="0"/>
              <a:t>Schedule Oversight</a:t>
            </a:r>
          </a:p>
          <a:p>
            <a:r>
              <a:rPr lang="en-US" dirty="0" smtClean="0"/>
              <a:t>Utilized Sub-Contracts for all Construction</a:t>
            </a:r>
          </a:p>
          <a:p>
            <a:r>
              <a:rPr lang="en-US" dirty="0" smtClean="0"/>
              <a:t>MWH Competitively Bid prior to Phase Contract being Approved</a:t>
            </a:r>
          </a:p>
          <a:p>
            <a:pPr lvl="1"/>
            <a:r>
              <a:rPr lang="en-US" dirty="0" smtClean="0"/>
              <a:t>City and Hazen reviewed prior to selection</a:t>
            </a:r>
          </a:p>
          <a:p>
            <a:r>
              <a:rPr lang="en-US" dirty="0" smtClean="0"/>
              <a:t>Fixed Price once Phase Contract was Executed</a:t>
            </a:r>
          </a:p>
          <a:p>
            <a:pPr lvl="1"/>
            <a:r>
              <a:rPr lang="en-US" dirty="0" smtClean="0"/>
              <a:t>Scope Changes required Change Orders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70779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01619350"/>
              </p:ext>
            </p:extLst>
          </p:nvPr>
        </p:nvGraphicFramePr>
        <p:xfrm>
          <a:off x="533400" y="1143000"/>
          <a:ext cx="8229600" cy="413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Components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HP2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Repowering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AWT Project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Schedule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Met CO Date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Ahead of Environmental Milestones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On Schedule to meet construction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targets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Cost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Under budget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On Budget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Quality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Met all performance standards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Meeting or beating all performance standards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Safety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No Lost time Accidents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Minor Medical Case Accidents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No Lost Time Accidents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Minor Medical Case Accidents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1236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One Size Fits All solution </a:t>
            </a:r>
          </a:p>
          <a:p>
            <a:pPr lvl="1"/>
            <a:r>
              <a:rPr lang="en-US" dirty="0" smtClean="0"/>
              <a:t>Need to modify with project and situation</a:t>
            </a:r>
          </a:p>
          <a:p>
            <a:r>
              <a:rPr lang="en-US" dirty="0" smtClean="0"/>
              <a:t>Build on Prior Project Successes</a:t>
            </a:r>
          </a:p>
          <a:p>
            <a:r>
              <a:rPr lang="en-US" dirty="0" smtClean="0"/>
              <a:t>Despite Government Reputation – We can and do</a:t>
            </a:r>
          </a:p>
          <a:p>
            <a:pPr lvl="1"/>
            <a:r>
              <a:rPr lang="en-US" dirty="0" smtClean="0"/>
              <a:t>Meet Schedules</a:t>
            </a:r>
          </a:p>
          <a:p>
            <a:pPr lvl="1"/>
            <a:r>
              <a:rPr lang="en-US" dirty="0" smtClean="0"/>
              <a:t>Meet Budgets</a:t>
            </a:r>
          </a:p>
          <a:p>
            <a:pPr lvl="1"/>
            <a:r>
              <a:rPr lang="en-US" dirty="0" smtClean="0"/>
              <a:t>Meet Performance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115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14300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186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 – Jim Oskowis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924800" cy="4373563"/>
          </a:xfrm>
        </p:spPr>
        <p:txBody>
          <a:bodyPr/>
          <a:lstStyle/>
          <a:p>
            <a:r>
              <a:rPr lang="en-US" dirty="0" smtClean="0"/>
              <a:t>39 years of experience in public water and wastewater utilities</a:t>
            </a:r>
          </a:p>
          <a:p>
            <a:r>
              <a:rPr lang="en-US" dirty="0" smtClean="0"/>
              <a:t>24 years with City Water &amp; Sewer and Underground Utilities</a:t>
            </a:r>
          </a:p>
          <a:p>
            <a:r>
              <a:rPr lang="en-US" dirty="0" smtClean="0"/>
              <a:t>M.S. in Environmental Engineering from the University of Arkansas</a:t>
            </a:r>
          </a:p>
          <a:p>
            <a:r>
              <a:rPr lang="en-US" dirty="0" smtClean="0"/>
              <a:t>Registered Professional Engineer in Florida</a:t>
            </a:r>
          </a:p>
          <a:p>
            <a:r>
              <a:rPr lang="en-US" dirty="0" smtClean="0"/>
              <a:t>Former General Manager of City Water &amp; Sewer Utility for 7.5 yrs.</a:t>
            </a:r>
          </a:p>
          <a:p>
            <a:r>
              <a:rPr lang="en-US" dirty="0" smtClean="0"/>
              <a:t>Assistant GM for re-organized Underground Utilities since 2008</a:t>
            </a:r>
          </a:p>
          <a:p>
            <a:r>
              <a:rPr lang="en-US" dirty="0" smtClean="0"/>
              <a:t>Current Primary Responsibility is City Site/Construction Manager for AWT Improvements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542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Tallahassee Electric Utility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3F6E"/>
                </a:solidFill>
              </a:rPr>
              <a:t>Named #1 Public Utility by American Public Power Association in 2012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rgbClr val="003F6E"/>
                </a:solidFill>
              </a:rPr>
              <a:t>3</a:t>
            </a:r>
            <a:r>
              <a:rPr lang="en-US" sz="2600" baseline="30000" dirty="0" smtClean="0">
                <a:solidFill>
                  <a:srgbClr val="003F6E"/>
                </a:solidFill>
              </a:rPr>
              <a:t>rd</a:t>
            </a:r>
            <a:r>
              <a:rPr lang="en-US" sz="2600" dirty="0" smtClean="0">
                <a:solidFill>
                  <a:srgbClr val="003F6E"/>
                </a:solidFill>
              </a:rPr>
              <a:t> largest municipal electric utility in Florida</a:t>
            </a:r>
            <a:r>
              <a:rPr lang="en-US" sz="2600" baseline="60000" dirty="0">
                <a:solidFill>
                  <a:srgbClr val="003F6E"/>
                </a:solidFill>
              </a:rPr>
              <a:t>1</a:t>
            </a:r>
            <a:endParaRPr lang="en-US" sz="2600" dirty="0" smtClean="0">
              <a:solidFill>
                <a:srgbClr val="003F6E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rgbClr val="003F6E"/>
                </a:solidFill>
              </a:rPr>
              <a:t>25th largest municipal electric utility out of 2000 in United States</a:t>
            </a:r>
            <a:r>
              <a:rPr lang="en-US" sz="2600" baseline="50000" dirty="0">
                <a:solidFill>
                  <a:srgbClr val="003F6E"/>
                </a:solidFill>
              </a:rPr>
              <a:t>1</a:t>
            </a:r>
            <a:endParaRPr lang="en-US" sz="2600" baseline="50000" dirty="0" smtClean="0">
              <a:solidFill>
                <a:srgbClr val="003F6E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3F6E"/>
                </a:solidFill>
              </a:rPr>
              <a:t>816 MW of generation and purchased power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3F6E"/>
                </a:solidFill>
              </a:rPr>
              <a:t>194 miles of 115/230 kv transmission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3F6E"/>
                </a:solidFill>
              </a:rPr>
              <a:t>2,870 miles of distribution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3F6E"/>
                </a:solidFill>
              </a:rPr>
              <a:t>298 Employees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00887-FD29-46CF-BB80-EE0E6B8D989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48400" y="5562600"/>
            <a:ext cx="2743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2060"/>
                </a:solidFill>
              </a:rPr>
              <a:t>1 – 2010 APPA by customers</a:t>
            </a:r>
            <a:endParaRPr lang="en-US" sz="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628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371" y="228600"/>
            <a:ext cx="7772400" cy="1143000"/>
          </a:xfrm>
        </p:spPr>
        <p:txBody>
          <a:bodyPr/>
          <a:lstStyle/>
          <a:p>
            <a:r>
              <a:rPr lang="en-US" dirty="0" smtClean="0"/>
              <a:t>Electric Service Territory</a:t>
            </a:r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3805125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00887-FD29-46CF-BB80-EE0E6B8D989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1981200"/>
            <a:ext cx="3733800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b="0" i="0" dirty="0">
                <a:solidFill>
                  <a:srgbClr val="003F6E"/>
                </a:solidFill>
              </a:rPr>
              <a:t>221 square mile service territory</a:t>
            </a:r>
          </a:p>
          <a:p>
            <a:pPr marL="800100" lvl="1" indent="-342900" algn="l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000" b="0" i="0" dirty="0">
                <a:solidFill>
                  <a:srgbClr val="003F6E"/>
                </a:solidFill>
              </a:rPr>
              <a:t>Includes portions of the unincorporated area of the County</a:t>
            </a:r>
          </a:p>
          <a:p>
            <a:pPr marL="342900" indent="-342900" algn="l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b="0" i="0" dirty="0" smtClean="0">
                <a:solidFill>
                  <a:srgbClr val="003F6E"/>
                </a:solidFill>
              </a:rPr>
              <a:t>114,000 </a:t>
            </a:r>
            <a:r>
              <a:rPr lang="en-US" sz="2400" b="0" i="0" dirty="0">
                <a:solidFill>
                  <a:srgbClr val="003F6E"/>
                </a:solidFill>
              </a:rPr>
              <a:t>customers </a:t>
            </a:r>
          </a:p>
        </p:txBody>
      </p:sp>
    </p:spTree>
    <p:extLst>
      <p:ext uri="{BB962C8B-B14F-4D97-AF65-F5344CB8AC3E}">
        <p14:creationId xmlns:p14="http://schemas.microsoft.com/office/powerpoint/2010/main" xmlns="" val="135275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Tallahassee Underground Utility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Comprised of Water, Wastewater, Gas and Stormwater</a:t>
            </a:r>
          </a:p>
          <a:p>
            <a:r>
              <a:rPr lang="en-US" dirty="0" smtClean="0"/>
              <a:t>Customers</a:t>
            </a:r>
          </a:p>
          <a:p>
            <a:pPr lvl="1"/>
            <a:r>
              <a:rPr lang="en-US" dirty="0" smtClean="0"/>
              <a:t>Water – 82,520 customers including unincorporated areas in Leon County and extending to St. Marks in Wakulla County</a:t>
            </a:r>
          </a:p>
          <a:p>
            <a:pPr lvl="1"/>
            <a:r>
              <a:rPr lang="en-US" dirty="0" smtClean="0"/>
              <a:t>Wastewater – 69,500 customers including unincorporated areas in Leon County</a:t>
            </a:r>
          </a:p>
          <a:p>
            <a:pPr lvl="1"/>
            <a:r>
              <a:rPr lang="en-US" dirty="0" smtClean="0"/>
              <a:t>Gas – 28,000 customers including in City, and Leon, Wakulla, and Gadsden Counties</a:t>
            </a:r>
          </a:p>
          <a:p>
            <a:pPr lvl="1"/>
            <a:r>
              <a:rPr lang="en-US" dirty="0" smtClean="0"/>
              <a:t>Stormwater – Responsibility within City Limits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454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Tale of 2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Both Projects were Major Construction Activities</a:t>
            </a:r>
          </a:p>
          <a:p>
            <a:pPr lvl="1"/>
            <a:r>
              <a:rPr lang="en-US" dirty="0" smtClean="0"/>
              <a:t>2 largest projects in City’s history ($ based)</a:t>
            </a:r>
          </a:p>
          <a:p>
            <a:r>
              <a:rPr lang="en-US" dirty="0" smtClean="0"/>
              <a:t>Both Projects were fast tracked</a:t>
            </a:r>
          </a:p>
          <a:p>
            <a:pPr lvl="1"/>
            <a:r>
              <a:rPr lang="en-US" dirty="0" smtClean="0"/>
              <a:t>Completed much quicker than “standard”</a:t>
            </a:r>
          </a:p>
          <a:p>
            <a:r>
              <a:rPr lang="en-US" dirty="0" smtClean="0"/>
              <a:t>Both Projects Required Existing Facilities to Remain in Operation</a:t>
            </a:r>
          </a:p>
          <a:p>
            <a:r>
              <a:rPr lang="en-US" dirty="0" smtClean="0"/>
              <a:t>Both Projects relied significantly on In-House staff </a:t>
            </a:r>
          </a:p>
          <a:p>
            <a:pPr lvl="1"/>
            <a:r>
              <a:rPr lang="en-US" dirty="0" smtClean="0"/>
              <a:t>Did not increase City permanent staff to support projects</a:t>
            </a:r>
          </a:p>
          <a:p>
            <a:pPr lvl="2"/>
            <a:r>
              <a:rPr lang="en-US" dirty="0" smtClean="0"/>
              <a:t>Relied on limited contract and temporary staff to support field QA/QC activities</a:t>
            </a:r>
          </a:p>
          <a:p>
            <a:pPr lvl="1"/>
            <a:r>
              <a:rPr lang="en-US" dirty="0" smtClean="0"/>
              <a:t>Most assigned City Employees wore two Hats </a:t>
            </a:r>
          </a:p>
          <a:p>
            <a:pPr lvl="2"/>
            <a:r>
              <a:rPr lang="en-US" dirty="0" smtClean="0"/>
              <a:t>Regular Job and Project Responsibilities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0435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143000"/>
          </a:xfrm>
        </p:spPr>
        <p:txBody>
          <a:bodyPr/>
          <a:lstStyle/>
          <a:p>
            <a:r>
              <a:rPr lang="en-US" dirty="0" smtClean="0"/>
              <a:t>Hopkins Unit 2 Repowering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7456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OU - Corporate">
  <a:themeElements>
    <a:clrScheme name="Utility Services Template 1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5F5F5F"/>
      </a:hlink>
      <a:folHlink>
        <a:srgbClr val="919191"/>
      </a:folHlink>
    </a:clrScheme>
    <a:fontScheme name="Utility Services Template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1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pitchFamily="18" charset="0"/>
            <a:ea typeface="ヒラギノ明朝 ProN W3" pitchFamily="-108" charset="-128"/>
            <a:sym typeface="Palatino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1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pitchFamily="18" charset="0"/>
            <a:ea typeface="ヒラギノ明朝 ProN W3" pitchFamily="-108" charset="-128"/>
            <a:sym typeface="Palatino" pitchFamily="18" charset="0"/>
          </a:defRPr>
        </a:defPPr>
      </a:lstStyle>
    </a:lnDef>
  </a:objectDefaults>
  <a:extraClrSchemeLst>
    <a:extraClrScheme>
      <a:clrScheme name="Utility Services Template 1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YOU - Corporate</Template>
  <TotalTime>953</TotalTime>
  <Words>1661</Words>
  <Application>Microsoft Office PowerPoint</Application>
  <PresentationFormat>On-screen Show (4:3)</PresentationFormat>
  <Paragraphs>373</Paragraphs>
  <Slides>39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YOU - Corporate</vt:lpstr>
      <vt:lpstr>Harvard F/X Drawing</vt:lpstr>
      <vt:lpstr>Organization Chart</vt:lpstr>
      <vt:lpstr>A Tale of 2 Projects Hopkins Unit 2 Repowering Thomas P. Smith AWT Project</vt:lpstr>
      <vt:lpstr>Agenda</vt:lpstr>
      <vt:lpstr>Introduction – Rob McGarrah</vt:lpstr>
      <vt:lpstr>Introduction – Jim Oskowis</vt:lpstr>
      <vt:lpstr>Tallahassee Electric Utility</vt:lpstr>
      <vt:lpstr>Electric Service Territory</vt:lpstr>
      <vt:lpstr>Tallahassee Underground Utility</vt:lpstr>
      <vt:lpstr>Tale of 2 Projects</vt:lpstr>
      <vt:lpstr>Hopkins Unit 2 Repowering</vt:lpstr>
      <vt:lpstr>Hopkins Unit 2</vt:lpstr>
      <vt:lpstr>Conventional Steam</vt:lpstr>
      <vt:lpstr>HP2 Repowering</vt:lpstr>
      <vt:lpstr>Combined Cycle</vt:lpstr>
      <vt:lpstr>Repowering Timeline</vt:lpstr>
      <vt:lpstr>Timeline - Continued</vt:lpstr>
      <vt:lpstr>HP2 Repowering Project Team</vt:lpstr>
      <vt:lpstr>Thomas P Smith  Advanced Wastewater Treatment (AWT) Project</vt:lpstr>
      <vt:lpstr>Thomas P Smith Facility</vt:lpstr>
      <vt:lpstr>AWT Project</vt:lpstr>
      <vt:lpstr>AWT Project Drivers</vt:lpstr>
      <vt:lpstr>Original Permit Compliance Timeline</vt:lpstr>
      <vt:lpstr>AWT Project Drivers - Continued</vt:lpstr>
      <vt:lpstr>AWT Project Team</vt:lpstr>
      <vt:lpstr>Contracting Strategies</vt:lpstr>
      <vt:lpstr>Contracting Components</vt:lpstr>
      <vt:lpstr>HP2 Repowering GWC Contract</vt:lpstr>
      <vt:lpstr>Repowering – Hybrid Contract - Why</vt:lpstr>
      <vt:lpstr>Repowering – Fixed Fee</vt:lpstr>
      <vt:lpstr>Repowering – Material &amp; Sub Contractors</vt:lpstr>
      <vt:lpstr>Repowering – Construction Labor</vt:lpstr>
      <vt:lpstr>Repowering - Target Man-Hour Sharing</vt:lpstr>
      <vt:lpstr>AWT Contract</vt:lpstr>
      <vt:lpstr>Modified CMAR Contract</vt:lpstr>
      <vt:lpstr>Repowering – General Conditions</vt:lpstr>
      <vt:lpstr>AWT – Material &amp; Equipment</vt:lpstr>
      <vt:lpstr>AWT – Construction</vt:lpstr>
      <vt:lpstr>Outcomes</vt:lpstr>
      <vt:lpstr>Lessons Learned</vt:lpstr>
      <vt:lpstr>Questions</vt:lpstr>
    </vt:vector>
  </TitlesOfParts>
  <Company>City of Tallahassee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Tale of 2 Projects Hopkins Unit 2 Repowering Thomas P. Smith AWT Project</dc:title>
  <dc:creator>Rob McGarrah</dc:creator>
  <cp:lastModifiedBy>Darlene and Bill</cp:lastModifiedBy>
  <cp:revision>34</cp:revision>
  <cp:lastPrinted>2012-11-12T16:47:52Z</cp:lastPrinted>
  <dcterms:created xsi:type="dcterms:W3CDTF">2012-10-01T13:44:43Z</dcterms:created>
  <dcterms:modified xsi:type="dcterms:W3CDTF">2012-12-15T03:34:26Z</dcterms:modified>
</cp:coreProperties>
</file>