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9" d="100"/>
          <a:sy n="79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3BBB00-FCA5-4499-BA7A-5C76EC4F8C6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781487-58D0-4E94-B660-38532CABC138}">
      <dgm:prSet phldrT="[Text]"/>
      <dgm:spPr/>
      <dgm:t>
        <a:bodyPr/>
        <a:lstStyle/>
        <a:p>
          <a:r>
            <a:rPr lang="en-US" dirty="0" smtClean="0"/>
            <a:t>Customer</a:t>
          </a:r>
          <a:endParaRPr lang="en-US" dirty="0"/>
        </a:p>
      </dgm:t>
    </dgm:pt>
    <dgm:pt modelId="{475E6C43-B8C2-41F4-AE2A-D7FE9A82623F}" type="parTrans" cxnId="{08BAD496-E7FD-4BF3-BFFD-FEA4C35C86D4}">
      <dgm:prSet/>
      <dgm:spPr/>
      <dgm:t>
        <a:bodyPr/>
        <a:lstStyle/>
        <a:p>
          <a:endParaRPr lang="en-US"/>
        </a:p>
      </dgm:t>
    </dgm:pt>
    <dgm:pt modelId="{245BE8A7-C9D2-4E18-AEA8-3974FF07FDE9}" type="sibTrans" cxnId="{08BAD496-E7FD-4BF3-BFFD-FEA4C35C86D4}">
      <dgm:prSet/>
      <dgm:spPr/>
      <dgm:t>
        <a:bodyPr/>
        <a:lstStyle/>
        <a:p>
          <a:endParaRPr lang="en-US"/>
        </a:p>
      </dgm:t>
    </dgm:pt>
    <dgm:pt modelId="{C94ED574-3D70-4B19-AB02-6363170F13CC}">
      <dgm:prSet phldrT="[Text]"/>
      <dgm:spPr/>
      <dgm:t>
        <a:bodyPr/>
        <a:lstStyle/>
        <a:p>
          <a:r>
            <a:rPr lang="en-US" dirty="0" smtClean="0"/>
            <a:t>What are our customer and stakeholder objectives with respect to meeting our mission and vision?</a:t>
          </a:r>
          <a:endParaRPr lang="en-US" dirty="0"/>
        </a:p>
      </dgm:t>
    </dgm:pt>
    <dgm:pt modelId="{92359B0A-9025-41DD-BFEE-B61C1BBFD43A}" type="parTrans" cxnId="{F11F3733-8191-4FC8-A8DA-FB630C9740C9}">
      <dgm:prSet/>
      <dgm:spPr/>
      <dgm:t>
        <a:bodyPr/>
        <a:lstStyle/>
        <a:p>
          <a:endParaRPr lang="en-US"/>
        </a:p>
      </dgm:t>
    </dgm:pt>
    <dgm:pt modelId="{D7029EDE-3D0A-4283-A1B7-11B89EF24742}" type="sibTrans" cxnId="{F11F3733-8191-4FC8-A8DA-FB630C9740C9}">
      <dgm:prSet/>
      <dgm:spPr/>
      <dgm:t>
        <a:bodyPr/>
        <a:lstStyle/>
        <a:p>
          <a:endParaRPr lang="en-US"/>
        </a:p>
      </dgm:t>
    </dgm:pt>
    <dgm:pt modelId="{99EFFCD5-4EBB-4335-A563-036B7667E8C4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dirty="0" smtClean="0"/>
            <a:t>Financial</a:t>
          </a:r>
          <a:endParaRPr lang="en-US" dirty="0"/>
        </a:p>
      </dgm:t>
    </dgm:pt>
    <dgm:pt modelId="{12B0C3DB-4C3E-4636-A556-2AEFD786B5A3}" type="parTrans" cxnId="{99BFC2E6-537E-4F09-8FFE-91A047500D2B}">
      <dgm:prSet/>
      <dgm:spPr/>
      <dgm:t>
        <a:bodyPr/>
        <a:lstStyle/>
        <a:p>
          <a:endParaRPr lang="en-US"/>
        </a:p>
      </dgm:t>
    </dgm:pt>
    <dgm:pt modelId="{BC608DEE-D8A1-4C20-AAFB-02735A46EE9D}" type="sibTrans" cxnId="{99BFC2E6-537E-4F09-8FFE-91A047500D2B}">
      <dgm:prSet/>
      <dgm:spPr/>
      <dgm:t>
        <a:bodyPr/>
        <a:lstStyle/>
        <a:p>
          <a:endParaRPr lang="en-US"/>
        </a:p>
      </dgm:t>
    </dgm:pt>
    <dgm:pt modelId="{DEB2CBC2-66AB-42F7-8774-E01377C8CE35}">
      <dgm:prSet phldrT="[Text]"/>
      <dgm:spPr/>
      <dgm:t>
        <a:bodyPr/>
        <a:lstStyle/>
        <a:p>
          <a:r>
            <a:rPr lang="en-US" dirty="0" smtClean="0"/>
            <a:t>What are the financial objectives ?</a:t>
          </a:r>
          <a:endParaRPr lang="en-US" dirty="0"/>
        </a:p>
      </dgm:t>
    </dgm:pt>
    <dgm:pt modelId="{74E2FB63-FE80-4896-9E60-C68B6DF3058A}" type="parTrans" cxnId="{D9406533-7B88-4C54-B50D-3E8E8203CCAA}">
      <dgm:prSet/>
      <dgm:spPr/>
      <dgm:t>
        <a:bodyPr/>
        <a:lstStyle/>
        <a:p>
          <a:endParaRPr lang="en-US"/>
        </a:p>
      </dgm:t>
    </dgm:pt>
    <dgm:pt modelId="{53C9F9AB-906C-4005-BABA-C8A893536A57}" type="sibTrans" cxnId="{D9406533-7B88-4C54-B50D-3E8E8203CCAA}">
      <dgm:prSet/>
      <dgm:spPr/>
      <dgm:t>
        <a:bodyPr/>
        <a:lstStyle/>
        <a:p>
          <a:endParaRPr lang="en-US"/>
        </a:p>
      </dgm:t>
    </dgm:pt>
    <dgm:pt modelId="{ABE2DFD3-FCF4-4DBC-AA72-949DD18B3CAE}">
      <dgm:prSet phldrT="[Text]"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r>
            <a:rPr lang="en-US" dirty="0" smtClean="0"/>
            <a:t>Internal Processes</a:t>
          </a:r>
          <a:endParaRPr lang="en-US" dirty="0"/>
        </a:p>
      </dgm:t>
    </dgm:pt>
    <dgm:pt modelId="{26D8D155-5C28-4B55-BEE2-F85E68C55028}" type="parTrans" cxnId="{65196AEF-E393-41E6-888C-DC0898CA2D29}">
      <dgm:prSet/>
      <dgm:spPr/>
      <dgm:t>
        <a:bodyPr/>
        <a:lstStyle/>
        <a:p>
          <a:endParaRPr lang="en-US"/>
        </a:p>
      </dgm:t>
    </dgm:pt>
    <dgm:pt modelId="{34BADCBF-00FC-4165-B717-7E7664DF96A9}" type="sibTrans" cxnId="{65196AEF-E393-41E6-888C-DC0898CA2D29}">
      <dgm:prSet/>
      <dgm:spPr/>
      <dgm:t>
        <a:bodyPr/>
        <a:lstStyle/>
        <a:p>
          <a:endParaRPr lang="en-US"/>
        </a:p>
      </dgm:t>
    </dgm:pt>
    <dgm:pt modelId="{DFD668DA-EC48-44C1-982D-7C001C77FD77}">
      <dgm:prSet phldrT="[Text]"/>
      <dgm:spPr/>
      <dgm:t>
        <a:bodyPr/>
        <a:lstStyle/>
        <a:p>
          <a:r>
            <a:rPr lang="en-US" dirty="0" smtClean="0"/>
            <a:t>At what processes must we excel to be cost efficient and satisfy customer needs?</a:t>
          </a:r>
          <a:endParaRPr lang="en-US" dirty="0"/>
        </a:p>
      </dgm:t>
    </dgm:pt>
    <dgm:pt modelId="{590EBA56-4E66-4632-8A44-F26CE1231A7A}" type="parTrans" cxnId="{C30C36D9-C191-4CED-BA33-5E26BBEB1467}">
      <dgm:prSet/>
      <dgm:spPr/>
      <dgm:t>
        <a:bodyPr/>
        <a:lstStyle/>
        <a:p>
          <a:endParaRPr lang="en-US"/>
        </a:p>
      </dgm:t>
    </dgm:pt>
    <dgm:pt modelId="{82BD2C5E-7998-4C34-98D5-68C12C16D9C2}" type="sibTrans" cxnId="{C30C36D9-C191-4CED-BA33-5E26BBEB1467}">
      <dgm:prSet/>
      <dgm:spPr/>
      <dgm:t>
        <a:bodyPr/>
        <a:lstStyle/>
        <a:p>
          <a:endParaRPr lang="en-US"/>
        </a:p>
      </dgm:t>
    </dgm:pt>
    <dgm:pt modelId="{5F9468F9-52FD-48CC-9AF0-D907ED3714CC}">
      <dgm:prSet phldrT="[Text]"/>
      <dgm:spPr>
        <a:solidFill>
          <a:schemeClr val="accent6"/>
        </a:solidFill>
        <a:ln>
          <a:solidFill>
            <a:schemeClr val="accent6"/>
          </a:solidFill>
        </a:ln>
      </dgm:spPr>
      <dgm:t>
        <a:bodyPr/>
        <a:lstStyle/>
        <a:p>
          <a:r>
            <a:rPr lang="en-US" dirty="0" smtClean="0"/>
            <a:t>Learning &amp; Growth</a:t>
          </a:r>
          <a:endParaRPr lang="en-US" dirty="0"/>
        </a:p>
      </dgm:t>
    </dgm:pt>
    <dgm:pt modelId="{1BD4B0F1-0A1E-444B-9D2A-610E33FF16CD}" type="parTrans" cxnId="{D2D94A85-0C2C-416B-AF6B-3BC5AC6F687E}">
      <dgm:prSet/>
      <dgm:spPr/>
      <dgm:t>
        <a:bodyPr/>
        <a:lstStyle/>
        <a:p>
          <a:endParaRPr lang="en-US"/>
        </a:p>
      </dgm:t>
    </dgm:pt>
    <dgm:pt modelId="{454011E5-B44A-4B6F-BF85-E8D00AAC258D}" type="sibTrans" cxnId="{D2D94A85-0C2C-416B-AF6B-3BC5AC6F687E}">
      <dgm:prSet/>
      <dgm:spPr/>
      <dgm:t>
        <a:bodyPr/>
        <a:lstStyle/>
        <a:p>
          <a:endParaRPr lang="en-US"/>
        </a:p>
      </dgm:t>
    </dgm:pt>
    <dgm:pt modelId="{4768991F-1531-4967-9766-66CC712D7B06}">
      <dgm:prSet phldrT="[Text]"/>
      <dgm:spPr/>
      <dgm:t>
        <a:bodyPr/>
        <a:lstStyle/>
        <a:p>
          <a:r>
            <a:rPr lang="en-US" dirty="0" smtClean="0"/>
            <a:t>What must we do to develop our internal resources in order to excel at our </a:t>
          </a:r>
          <a:r>
            <a:rPr lang="en-US" dirty="0" err="1" smtClean="0"/>
            <a:t>processess</a:t>
          </a:r>
          <a:r>
            <a:rPr lang="en-US" dirty="0" smtClean="0"/>
            <a:t>?</a:t>
          </a:r>
          <a:endParaRPr lang="en-US" dirty="0"/>
        </a:p>
      </dgm:t>
    </dgm:pt>
    <dgm:pt modelId="{7C83D1D2-6668-4D68-B9F9-3F8E59460E7F}" type="parTrans" cxnId="{0D56379E-D00A-4B6D-B612-D091B5E3455C}">
      <dgm:prSet/>
      <dgm:spPr/>
      <dgm:t>
        <a:bodyPr/>
        <a:lstStyle/>
        <a:p>
          <a:endParaRPr lang="en-US"/>
        </a:p>
      </dgm:t>
    </dgm:pt>
    <dgm:pt modelId="{554B58B2-A4A6-4AF2-BD41-29589579051F}" type="sibTrans" cxnId="{0D56379E-D00A-4B6D-B612-D091B5E3455C}">
      <dgm:prSet/>
      <dgm:spPr/>
      <dgm:t>
        <a:bodyPr/>
        <a:lstStyle/>
        <a:p>
          <a:endParaRPr lang="en-US"/>
        </a:p>
      </dgm:t>
    </dgm:pt>
    <dgm:pt modelId="{45F22FB2-8FBF-48B0-BE51-A13E2A1EB72A}" type="pres">
      <dgm:prSet presAssocID="{E93BBB00-FCA5-4499-BA7A-5C76EC4F8C6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D84CF3F-05E0-4C57-8D35-6CB0622F1AAD}" type="pres">
      <dgm:prSet presAssocID="{FA781487-58D0-4E94-B660-38532CABC138}" presName="linNode" presStyleCnt="0"/>
      <dgm:spPr/>
    </dgm:pt>
    <dgm:pt modelId="{BB0D4240-137E-4082-AEE3-6BA409E178B8}" type="pres">
      <dgm:prSet presAssocID="{FA781487-58D0-4E94-B660-38532CABC138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D93862-4018-4DFB-A2ED-6FA93D90EE60}" type="pres">
      <dgm:prSet presAssocID="{FA781487-58D0-4E94-B660-38532CABC138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807DE-6F93-449B-A8E9-385B51628594}" type="pres">
      <dgm:prSet presAssocID="{245BE8A7-C9D2-4E18-AEA8-3974FF07FDE9}" presName="spacing" presStyleCnt="0"/>
      <dgm:spPr/>
    </dgm:pt>
    <dgm:pt modelId="{F05F8398-7C2C-4072-B166-8EA4FCC68266}" type="pres">
      <dgm:prSet presAssocID="{99EFFCD5-4EBB-4335-A563-036B7667E8C4}" presName="linNode" presStyleCnt="0"/>
      <dgm:spPr/>
    </dgm:pt>
    <dgm:pt modelId="{C9A25EBA-2AAF-448D-9197-8A62A3DAB7E4}" type="pres">
      <dgm:prSet presAssocID="{99EFFCD5-4EBB-4335-A563-036B7667E8C4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B57694-271F-45C2-B11D-205B514EFCC1}" type="pres">
      <dgm:prSet presAssocID="{99EFFCD5-4EBB-4335-A563-036B7667E8C4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15C93-DF79-4C80-808A-A8CB85521716}" type="pres">
      <dgm:prSet presAssocID="{BC608DEE-D8A1-4C20-AAFB-02735A46EE9D}" presName="spacing" presStyleCnt="0"/>
      <dgm:spPr/>
    </dgm:pt>
    <dgm:pt modelId="{F5628DB5-1DDB-495D-90EA-0CCB2B2D36BB}" type="pres">
      <dgm:prSet presAssocID="{ABE2DFD3-FCF4-4DBC-AA72-949DD18B3CAE}" presName="linNode" presStyleCnt="0"/>
      <dgm:spPr/>
    </dgm:pt>
    <dgm:pt modelId="{5B809A3C-096C-4C4F-B7A8-E9B4DE28BDCF}" type="pres">
      <dgm:prSet presAssocID="{ABE2DFD3-FCF4-4DBC-AA72-949DD18B3CAE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92348-F93E-4695-9913-6B47C764F14E}" type="pres">
      <dgm:prSet presAssocID="{ABE2DFD3-FCF4-4DBC-AA72-949DD18B3CAE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65CD9-78EA-462F-AA22-993B5C2B92EF}" type="pres">
      <dgm:prSet presAssocID="{34BADCBF-00FC-4165-B717-7E7664DF96A9}" presName="spacing" presStyleCnt="0"/>
      <dgm:spPr/>
    </dgm:pt>
    <dgm:pt modelId="{8EAD6834-C721-44BB-A719-AF713162A565}" type="pres">
      <dgm:prSet presAssocID="{5F9468F9-52FD-48CC-9AF0-D907ED3714CC}" presName="linNode" presStyleCnt="0"/>
      <dgm:spPr/>
    </dgm:pt>
    <dgm:pt modelId="{28EBFD6B-4212-4242-9ED9-FB333186D97B}" type="pres">
      <dgm:prSet presAssocID="{5F9468F9-52FD-48CC-9AF0-D907ED3714CC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9B97FB-ECAC-4AFB-9F35-0CCD21FE01BF}" type="pres">
      <dgm:prSet presAssocID="{5F9468F9-52FD-48CC-9AF0-D907ED3714CC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9180FC-B5D6-4725-BC0A-15CB2B082CA6}" type="presOf" srcId="{C94ED574-3D70-4B19-AB02-6363170F13CC}" destId="{70D93862-4018-4DFB-A2ED-6FA93D90EE60}" srcOrd="0" destOrd="0" presId="urn:microsoft.com/office/officeart/2005/8/layout/vList6"/>
    <dgm:cxn modelId="{65196AEF-E393-41E6-888C-DC0898CA2D29}" srcId="{E93BBB00-FCA5-4499-BA7A-5C76EC4F8C6E}" destId="{ABE2DFD3-FCF4-4DBC-AA72-949DD18B3CAE}" srcOrd="2" destOrd="0" parTransId="{26D8D155-5C28-4B55-BEE2-F85E68C55028}" sibTransId="{34BADCBF-00FC-4165-B717-7E7664DF96A9}"/>
    <dgm:cxn modelId="{D767D29A-56DE-4432-9743-4C4B472874C3}" type="presOf" srcId="{FA781487-58D0-4E94-B660-38532CABC138}" destId="{BB0D4240-137E-4082-AEE3-6BA409E178B8}" srcOrd="0" destOrd="0" presId="urn:microsoft.com/office/officeart/2005/8/layout/vList6"/>
    <dgm:cxn modelId="{0D56379E-D00A-4B6D-B612-D091B5E3455C}" srcId="{5F9468F9-52FD-48CC-9AF0-D907ED3714CC}" destId="{4768991F-1531-4967-9766-66CC712D7B06}" srcOrd="0" destOrd="0" parTransId="{7C83D1D2-6668-4D68-B9F9-3F8E59460E7F}" sibTransId="{554B58B2-A4A6-4AF2-BD41-29589579051F}"/>
    <dgm:cxn modelId="{08BAD496-E7FD-4BF3-BFFD-FEA4C35C86D4}" srcId="{E93BBB00-FCA5-4499-BA7A-5C76EC4F8C6E}" destId="{FA781487-58D0-4E94-B660-38532CABC138}" srcOrd="0" destOrd="0" parTransId="{475E6C43-B8C2-41F4-AE2A-D7FE9A82623F}" sibTransId="{245BE8A7-C9D2-4E18-AEA8-3974FF07FDE9}"/>
    <dgm:cxn modelId="{7D495FFE-A9D9-454C-9338-B26139629C63}" type="presOf" srcId="{99EFFCD5-4EBB-4335-A563-036B7667E8C4}" destId="{C9A25EBA-2AAF-448D-9197-8A62A3DAB7E4}" srcOrd="0" destOrd="0" presId="urn:microsoft.com/office/officeart/2005/8/layout/vList6"/>
    <dgm:cxn modelId="{72D0AD32-EC60-4A23-B76F-48B56C15B377}" type="presOf" srcId="{ABE2DFD3-FCF4-4DBC-AA72-949DD18B3CAE}" destId="{5B809A3C-096C-4C4F-B7A8-E9B4DE28BDCF}" srcOrd="0" destOrd="0" presId="urn:microsoft.com/office/officeart/2005/8/layout/vList6"/>
    <dgm:cxn modelId="{F11F3733-8191-4FC8-A8DA-FB630C9740C9}" srcId="{FA781487-58D0-4E94-B660-38532CABC138}" destId="{C94ED574-3D70-4B19-AB02-6363170F13CC}" srcOrd="0" destOrd="0" parTransId="{92359B0A-9025-41DD-BFEE-B61C1BBFD43A}" sibTransId="{D7029EDE-3D0A-4283-A1B7-11B89EF24742}"/>
    <dgm:cxn modelId="{713ABA63-E2F4-4C95-8F87-E27BCAD7B610}" type="presOf" srcId="{DEB2CBC2-66AB-42F7-8774-E01377C8CE35}" destId="{EDB57694-271F-45C2-B11D-205B514EFCC1}" srcOrd="0" destOrd="0" presId="urn:microsoft.com/office/officeart/2005/8/layout/vList6"/>
    <dgm:cxn modelId="{58431C4E-D536-4EFD-865D-999941E1DFE4}" type="presOf" srcId="{5F9468F9-52FD-48CC-9AF0-D907ED3714CC}" destId="{28EBFD6B-4212-4242-9ED9-FB333186D97B}" srcOrd="0" destOrd="0" presId="urn:microsoft.com/office/officeart/2005/8/layout/vList6"/>
    <dgm:cxn modelId="{99BFC2E6-537E-4F09-8FFE-91A047500D2B}" srcId="{E93BBB00-FCA5-4499-BA7A-5C76EC4F8C6E}" destId="{99EFFCD5-4EBB-4335-A563-036B7667E8C4}" srcOrd="1" destOrd="0" parTransId="{12B0C3DB-4C3E-4636-A556-2AEFD786B5A3}" sibTransId="{BC608DEE-D8A1-4C20-AAFB-02735A46EE9D}"/>
    <dgm:cxn modelId="{D2D94A85-0C2C-416B-AF6B-3BC5AC6F687E}" srcId="{E93BBB00-FCA5-4499-BA7A-5C76EC4F8C6E}" destId="{5F9468F9-52FD-48CC-9AF0-D907ED3714CC}" srcOrd="3" destOrd="0" parTransId="{1BD4B0F1-0A1E-444B-9D2A-610E33FF16CD}" sibTransId="{454011E5-B44A-4B6F-BF85-E8D00AAC258D}"/>
    <dgm:cxn modelId="{3CA04276-5CF6-430D-A7C4-5417452BFD4F}" type="presOf" srcId="{DFD668DA-EC48-44C1-982D-7C001C77FD77}" destId="{50292348-F93E-4695-9913-6B47C764F14E}" srcOrd="0" destOrd="0" presId="urn:microsoft.com/office/officeart/2005/8/layout/vList6"/>
    <dgm:cxn modelId="{D9406533-7B88-4C54-B50D-3E8E8203CCAA}" srcId="{99EFFCD5-4EBB-4335-A563-036B7667E8C4}" destId="{DEB2CBC2-66AB-42F7-8774-E01377C8CE35}" srcOrd="0" destOrd="0" parTransId="{74E2FB63-FE80-4896-9E60-C68B6DF3058A}" sibTransId="{53C9F9AB-906C-4005-BABA-C8A893536A57}"/>
    <dgm:cxn modelId="{B54060E2-6227-4EB7-B18E-6BEA1F6EBF71}" type="presOf" srcId="{E93BBB00-FCA5-4499-BA7A-5C76EC4F8C6E}" destId="{45F22FB2-8FBF-48B0-BE51-A13E2A1EB72A}" srcOrd="0" destOrd="0" presId="urn:microsoft.com/office/officeart/2005/8/layout/vList6"/>
    <dgm:cxn modelId="{C30C36D9-C191-4CED-BA33-5E26BBEB1467}" srcId="{ABE2DFD3-FCF4-4DBC-AA72-949DD18B3CAE}" destId="{DFD668DA-EC48-44C1-982D-7C001C77FD77}" srcOrd="0" destOrd="0" parTransId="{590EBA56-4E66-4632-8A44-F26CE1231A7A}" sibTransId="{82BD2C5E-7998-4C34-98D5-68C12C16D9C2}"/>
    <dgm:cxn modelId="{2C703994-5D19-44D4-97C1-DD2D9D37E66E}" type="presOf" srcId="{4768991F-1531-4967-9766-66CC712D7B06}" destId="{B89B97FB-ECAC-4AFB-9F35-0CCD21FE01BF}" srcOrd="0" destOrd="0" presId="urn:microsoft.com/office/officeart/2005/8/layout/vList6"/>
    <dgm:cxn modelId="{91E0432A-17B9-4ADD-892D-DD1A15789CFE}" type="presParOf" srcId="{45F22FB2-8FBF-48B0-BE51-A13E2A1EB72A}" destId="{6D84CF3F-05E0-4C57-8D35-6CB0622F1AAD}" srcOrd="0" destOrd="0" presId="urn:microsoft.com/office/officeart/2005/8/layout/vList6"/>
    <dgm:cxn modelId="{9911C20C-1B1A-4AA4-9045-C34B9728F938}" type="presParOf" srcId="{6D84CF3F-05E0-4C57-8D35-6CB0622F1AAD}" destId="{BB0D4240-137E-4082-AEE3-6BA409E178B8}" srcOrd="0" destOrd="0" presId="urn:microsoft.com/office/officeart/2005/8/layout/vList6"/>
    <dgm:cxn modelId="{4B272F0D-DDC3-4163-8855-B94F480A1AA5}" type="presParOf" srcId="{6D84CF3F-05E0-4C57-8D35-6CB0622F1AAD}" destId="{70D93862-4018-4DFB-A2ED-6FA93D90EE60}" srcOrd="1" destOrd="0" presId="urn:microsoft.com/office/officeart/2005/8/layout/vList6"/>
    <dgm:cxn modelId="{828C53D0-C5BE-4D3E-BE58-8B244C10D0D0}" type="presParOf" srcId="{45F22FB2-8FBF-48B0-BE51-A13E2A1EB72A}" destId="{87E807DE-6F93-449B-A8E9-385B51628594}" srcOrd="1" destOrd="0" presId="urn:microsoft.com/office/officeart/2005/8/layout/vList6"/>
    <dgm:cxn modelId="{65A129DC-7382-4F64-A89C-9C3604CD9051}" type="presParOf" srcId="{45F22FB2-8FBF-48B0-BE51-A13E2A1EB72A}" destId="{F05F8398-7C2C-4072-B166-8EA4FCC68266}" srcOrd="2" destOrd="0" presId="urn:microsoft.com/office/officeart/2005/8/layout/vList6"/>
    <dgm:cxn modelId="{4D4EA753-C092-4D1F-B485-C9670C1229F5}" type="presParOf" srcId="{F05F8398-7C2C-4072-B166-8EA4FCC68266}" destId="{C9A25EBA-2AAF-448D-9197-8A62A3DAB7E4}" srcOrd="0" destOrd="0" presId="urn:microsoft.com/office/officeart/2005/8/layout/vList6"/>
    <dgm:cxn modelId="{7DF6E806-7951-4E1B-BBE9-53D40E31CDFD}" type="presParOf" srcId="{F05F8398-7C2C-4072-B166-8EA4FCC68266}" destId="{EDB57694-271F-45C2-B11D-205B514EFCC1}" srcOrd="1" destOrd="0" presId="urn:microsoft.com/office/officeart/2005/8/layout/vList6"/>
    <dgm:cxn modelId="{181B09FC-223A-4D50-939B-2152D0C09149}" type="presParOf" srcId="{45F22FB2-8FBF-48B0-BE51-A13E2A1EB72A}" destId="{5C215C93-DF79-4C80-808A-A8CB85521716}" srcOrd="3" destOrd="0" presId="urn:microsoft.com/office/officeart/2005/8/layout/vList6"/>
    <dgm:cxn modelId="{273D3A12-3501-4A2F-A412-FBF947BCF4AD}" type="presParOf" srcId="{45F22FB2-8FBF-48B0-BE51-A13E2A1EB72A}" destId="{F5628DB5-1DDB-495D-90EA-0CCB2B2D36BB}" srcOrd="4" destOrd="0" presId="urn:microsoft.com/office/officeart/2005/8/layout/vList6"/>
    <dgm:cxn modelId="{C9E8EFB1-640F-4F7D-B74E-67F5FCD4C9EE}" type="presParOf" srcId="{F5628DB5-1DDB-495D-90EA-0CCB2B2D36BB}" destId="{5B809A3C-096C-4C4F-B7A8-E9B4DE28BDCF}" srcOrd="0" destOrd="0" presId="urn:microsoft.com/office/officeart/2005/8/layout/vList6"/>
    <dgm:cxn modelId="{058672D4-EB13-4C66-AB33-C92C977FC725}" type="presParOf" srcId="{F5628DB5-1DDB-495D-90EA-0CCB2B2D36BB}" destId="{50292348-F93E-4695-9913-6B47C764F14E}" srcOrd="1" destOrd="0" presId="urn:microsoft.com/office/officeart/2005/8/layout/vList6"/>
    <dgm:cxn modelId="{192F9654-ED26-42F6-882B-0CD030A81797}" type="presParOf" srcId="{45F22FB2-8FBF-48B0-BE51-A13E2A1EB72A}" destId="{5BC65CD9-78EA-462F-AA22-993B5C2B92EF}" srcOrd="5" destOrd="0" presId="urn:microsoft.com/office/officeart/2005/8/layout/vList6"/>
    <dgm:cxn modelId="{03E6D540-EBB0-4106-BB55-28E414F6ED4B}" type="presParOf" srcId="{45F22FB2-8FBF-48B0-BE51-A13E2A1EB72A}" destId="{8EAD6834-C721-44BB-A719-AF713162A565}" srcOrd="6" destOrd="0" presId="urn:microsoft.com/office/officeart/2005/8/layout/vList6"/>
    <dgm:cxn modelId="{B16C14A0-A014-432C-8286-9FF33C2368CB}" type="presParOf" srcId="{8EAD6834-C721-44BB-A719-AF713162A565}" destId="{28EBFD6B-4212-4242-9ED9-FB333186D97B}" srcOrd="0" destOrd="0" presId="urn:microsoft.com/office/officeart/2005/8/layout/vList6"/>
    <dgm:cxn modelId="{9350DCAD-E346-4FFE-AF6E-905A3596BE67}" type="presParOf" srcId="{8EAD6834-C721-44BB-A719-AF713162A565}" destId="{B89B97FB-ECAC-4AFB-9F35-0CCD21FE01B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D93862-4018-4DFB-A2ED-6FA93D90EE60}">
      <dsp:nvSpPr>
        <dsp:cNvPr id="0" name=""/>
        <dsp:cNvSpPr/>
      </dsp:nvSpPr>
      <dsp:spPr>
        <a:xfrm>
          <a:off x="2830830" y="1169"/>
          <a:ext cx="4246245" cy="92795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What are our customer and stakeholder objectives with respect to meeting our mission and vision?</a:t>
          </a:r>
          <a:endParaRPr lang="en-US" sz="1600" kern="1200" dirty="0"/>
        </a:p>
      </dsp:txBody>
      <dsp:txXfrm>
        <a:off x="2830830" y="1169"/>
        <a:ext cx="4246245" cy="927958"/>
      </dsp:txXfrm>
    </dsp:sp>
    <dsp:sp modelId="{BB0D4240-137E-4082-AEE3-6BA409E178B8}">
      <dsp:nvSpPr>
        <dsp:cNvPr id="0" name=""/>
        <dsp:cNvSpPr/>
      </dsp:nvSpPr>
      <dsp:spPr>
        <a:xfrm>
          <a:off x="0" y="1169"/>
          <a:ext cx="2830830" cy="9279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Customer</a:t>
          </a:r>
          <a:endParaRPr lang="en-US" sz="2600" kern="1200" dirty="0"/>
        </a:p>
      </dsp:txBody>
      <dsp:txXfrm>
        <a:off x="0" y="1169"/>
        <a:ext cx="2830830" cy="927958"/>
      </dsp:txXfrm>
    </dsp:sp>
    <dsp:sp modelId="{EDB57694-271F-45C2-B11D-205B514EFCC1}">
      <dsp:nvSpPr>
        <dsp:cNvPr id="0" name=""/>
        <dsp:cNvSpPr/>
      </dsp:nvSpPr>
      <dsp:spPr>
        <a:xfrm>
          <a:off x="2830830" y="1021924"/>
          <a:ext cx="4246245" cy="92795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What are the financial objectives ?</a:t>
          </a:r>
          <a:endParaRPr lang="en-US" sz="1600" kern="1200" dirty="0"/>
        </a:p>
      </dsp:txBody>
      <dsp:txXfrm>
        <a:off x="2830830" y="1021924"/>
        <a:ext cx="4246245" cy="927958"/>
      </dsp:txXfrm>
    </dsp:sp>
    <dsp:sp modelId="{C9A25EBA-2AAF-448D-9197-8A62A3DAB7E4}">
      <dsp:nvSpPr>
        <dsp:cNvPr id="0" name=""/>
        <dsp:cNvSpPr/>
      </dsp:nvSpPr>
      <dsp:spPr>
        <a:xfrm>
          <a:off x="0" y="1021924"/>
          <a:ext cx="2830830" cy="927958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Financial</a:t>
          </a:r>
          <a:endParaRPr lang="en-US" sz="2600" kern="1200" dirty="0"/>
        </a:p>
      </dsp:txBody>
      <dsp:txXfrm>
        <a:off x="0" y="1021924"/>
        <a:ext cx="2830830" cy="927958"/>
      </dsp:txXfrm>
    </dsp:sp>
    <dsp:sp modelId="{50292348-F93E-4695-9913-6B47C764F14E}">
      <dsp:nvSpPr>
        <dsp:cNvPr id="0" name=""/>
        <dsp:cNvSpPr/>
      </dsp:nvSpPr>
      <dsp:spPr>
        <a:xfrm>
          <a:off x="2830830" y="2042679"/>
          <a:ext cx="4246245" cy="92795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At what processes must we excel to be cost efficient and satisfy customer needs?</a:t>
          </a:r>
          <a:endParaRPr lang="en-US" sz="1600" kern="1200" dirty="0"/>
        </a:p>
      </dsp:txBody>
      <dsp:txXfrm>
        <a:off x="2830830" y="2042679"/>
        <a:ext cx="4246245" cy="927958"/>
      </dsp:txXfrm>
    </dsp:sp>
    <dsp:sp modelId="{5B809A3C-096C-4C4F-B7A8-E9B4DE28BDCF}">
      <dsp:nvSpPr>
        <dsp:cNvPr id="0" name=""/>
        <dsp:cNvSpPr/>
      </dsp:nvSpPr>
      <dsp:spPr>
        <a:xfrm>
          <a:off x="0" y="2042679"/>
          <a:ext cx="2830830" cy="927958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Internal Processes</a:t>
          </a:r>
          <a:endParaRPr lang="en-US" sz="2600" kern="1200" dirty="0"/>
        </a:p>
      </dsp:txBody>
      <dsp:txXfrm>
        <a:off x="0" y="2042679"/>
        <a:ext cx="2830830" cy="927958"/>
      </dsp:txXfrm>
    </dsp:sp>
    <dsp:sp modelId="{B89B97FB-ECAC-4AFB-9F35-0CCD21FE01BF}">
      <dsp:nvSpPr>
        <dsp:cNvPr id="0" name=""/>
        <dsp:cNvSpPr/>
      </dsp:nvSpPr>
      <dsp:spPr>
        <a:xfrm>
          <a:off x="2830830" y="3063434"/>
          <a:ext cx="4246245" cy="92795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What must we do to develop our internal resources in order to excel at our </a:t>
          </a:r>
          <a:r>
            <a:rPr lang="en-US" sz="1600" kern="1200" dirty="0" err="1" smtClean="0"/>
            <a:t>processess</a:t>
          </a:r>
          <a:r>
            <a:rPr lang="en-US" sz="1600" kern="1200" dirty="0" smtClean="0"/>
            <a:t>?</a:t>
          </a:r>
          <a:endParaRPr lang="en-US" sz="1600" kern="1200" dirty="0"/>
        </a:p>
      </dsp:txBody>
      <dsp:txXfrm>
        <a:off x="2830830" y="3063434"/>
        <a:ext cx="4246245" cy="927958"/>
      </dsp:txXfrm>
    </dsp:sp>
    <dsp:sp modelId="{28EBFD6B-4212-4242-9ED9-FB333186D97B}">
      <dsp:nvSpPr>
        <dsp:cNvPr id="0" name=""/>
        <dsp:cNvSpPr/>
      </dsp:nvSpPr>
      <dsp:spPr>
        <a:xfrm>
          <a:off x="0" y="3063434"/>
          <a:ext cx="2830830" cy="927958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Learning &amp; Growth</a:t>
          </a:r>
          <a:endParaRPr lang="en-US" sz="2600" kern="1200" dirty="0"/>
        </a:p>
      </dsp:txBody>
      <dsp:txXfrm>
        <a:off x="0" y="3063434"/>
        <a:ext cx="2830830" cy="927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FD7C-5133-4F31-B8DD-48811D9CC472}" type="slidenum">
              <a:rPr/>
              <a:pPr/>
              <a:t>‹#›</a:t>
            </a:fld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ts val="2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ts val="32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ts val="3200"/>
              </a:lnSpc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AA4DD91-3E63-404F-AD92-CF06C00B7C29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46C7229-49F8-0442-95A5-05574555BB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Strategic 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Difference Between Success and Failure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017060"/>
            <a:ext cx="8610599" cy="5120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Strategic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Describe the Current State</a:t>
            </a:r>
          </a:p>
          <a:p>
            <a:r>
              <a:rPr lang="en-US" sz="3200" dirty="0" smtClean="0"/>
              <a:t>Describe the Desired State</a:t>
            </a:r>
          </a:p>
          <a:p>
            <a:r>
              <a:rPr lang="en-US" sz="3200" dirty="0" smtClean="0"/>
              <a:t>Develop Strategies</a:t>
            </a:r>
          </a:p>
          <a:p>
            <a:r>
              <a:rPr lang="en-US" sz="3200" dirty="0" smtClean="0"/>
              <a:t>Measure Performance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Arrow 10"/>
          <p:cNvSpPr/>
          <p:nvPr/>
        </p:nvSpPr>
        <p:spPr>
          <a:xfrm rot="5400000">
            <a:off x="5067300" y="5524500"/>
            <a:ext cx="1371600" cy="1143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/>
          </a:p>
          <a:p>
            <a:pPr algn="ctr"/>
            <a:endParaRPr/>
          </a:p>
        </p:txBody>
      </p:sp>
      <p:sp>
        <p:nvSpPr>
          <p:cNvPr id="12" name="Right Arrow 11"/>
          <p:cNvSpPr/>
          <p:nvPr/>
        </p:nvSpPr>
        <p:spPr>
          <a:xfrm rot="5400000">
            <a:off x="3048000" y="5524500"/>
            <a:ext cx="1371600" cy="1143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/>
          </a:p>
          <a:p>
            <a:pPr algn="ctr"/>
            <a:endParaRPr/>
          </a:p>
        </p:txBody>
      </p:sp>
      <p:sp>
        <p:nvSpPr>
          <p:cNvPr id="9" name="Right Arrow 8"/>
          <p:cNvSpPr/>
          <p:nvPr/>
        </p:nvSpPr>
        <p:spPr>
          <a:xfrm>
            <a:off x="6629400" y="2209800"/>
            <a:ext cx="1371600" cy="1143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/>
          </a:p>
          <a:p>
            <a:pPr algn="ctr"/>
            <a:endParaRPr/>
          </a:p>
        </p:txBody>
      </p:sp>
      <p:sp>
        <p:nvSpPr>
          <p:cNvPr id="10" name="Right Arrow 9"/>
          <p:cNvSpPr/>
          <p:nvPr/>
        </p:nvSpPr>
        <p:spPr>
          <a:xfrm>
            <a:off x="6629400" y="4038600"/>
            <a:ext cx="1371600" cy="1143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/>
          </a:p>
          <a:p>
            <a:pPr algn="ctr"/>
            <a:endParaRPr/>
          </a:p>
        </p:txBody>
      </p:sp>
      <p:sp>
        <p:nvSpPr>
          <p:cNvPr id="13" name="TextBox 12"/>
          <p:cNvSpPr txBox="1"/>
          <p:nvPr/>
        </p:nvSpPr>
        <p:spPr>
          <a:xfrm>
            <a:off x="6705600" y="2558534"/>
            <a:ext cx="1468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61163" y="4419600"/>
            <a:ext cx="1468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External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the Current State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4163" y="1748135"/>
            <a:ext cx="314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SWOT Analysis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819400" y="1905000"/>
            <a:ext cx="1905000" cy="1752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24400" y="3657600"/>
            <a:ext cx="1905000" cy="17526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19400" y="3657600"/>
            <a:ext cx="1905000" cy="17526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724400" y="1905000"/>
            <a:ext cx="1905000" cy="17526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32163" y="1958370"/>
            <a:ext cx="1468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GENUINE"/>
              </a:rPr>
              <a:t>S</a:t>
            </a:r>
            <a:endParaRPr lang="en-US" sz="96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  <a:cs typeface="GENUINE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9200" y="1958370"/>
            <a:ext cx="1468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cs typeface="GENUINE"/>
              </a:rPr>
              <a:t>W</a:t>
            </a:r>
            <a:endParaRPr lang="en-US" sz="9600" b="1" dirty="0">
              <a:solidFill>
                <a:schemeClr val="accent4">
                  <a:lumMod val="40000"/>
                  <a:lumOff val="60000"/>
                </a:schemeClr>
              </a:solidFill>
              <a:latin typeface="+mj-lt"/>
              <a:cs typeface="GENUINE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55963" y="3657600"/>
            <a:ext cx="1468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cs typeface="GENUINE"/>
              </a:rPr>
              <a:t>O</a:t>
            </a:r>
            <a:endParaRPr lang="en-US" sz="9600" b="1" dirty="0">
              <a:solidFill>
                <a:schemeClr val="accent5">
                  <a:lumMod val="40000"/>
                  <a:lumOff val="60000"/>
                </a:schemeClr>
              </a:solidFill>
              <a:latin typeface="+mj-lt"/>
              <a:cs typeface="GENUINE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37163" y="3688140"/>
            <a:ext cx="1468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GENUINE"/>
              </a:rPr>
              <a:t>T</a:t>
            </a:r>
            <a:endParaRPr lang="en-US" sz="9600" b="1" dirty="0">
              <a:solidFill>
                <a:schemeClr val="accent2">
                  <a:lumMod val="40000"/>
                  <a:lumOff val="60000"/>
                </a:schemeClr>
              </a:solidFill>
              <a:latin typeface="+mj-lt"/>
              <a:cs typeface="GENUINE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3043515" y="5502553"/>
            <a:ext cx="1468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Positive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5013048" y="5578753"/>
            <a:ext cx="1468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Negative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9" grpId="0" animBg="1"/>
      <p:bldP spid="10" grpId="0" animBg="1"/>
      <p:bldP spid="13" grpId="0"/>
      <p:bldP spid="18" grpId="0"/>
      <p:bldP spid="5" grpId="0" animBg="1"/>
      <p:bldP spid="6" grpId="0" animBg="1"/>
      <p:bldP spid="7" grpId="0" animBg="1"/>
      <p:bldP spid="8" grpId="0" animBg="1"/>
      <p:bldP spid="14" grpId="0"/>
      <p:bldP spid="15" grpId="0"/>
      <p:bldP spid="16" grpId="0"/>
      <p:bldP spid="17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Describe the Desired State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4163" y="1748135"/>
            <a:ext cx="314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Visioning Process</a:t>
            </a:r>
            <a:endParaRPr lang="en-US" sz="2400" dirty="0"/>
          </a:p>
        </p:txBody>
      </p:sp>
      <p:sp>
        <p:nvSpPr>
          <p:cNvPr id="5" name="Cloud Callout 4"/>
          <p:cNvSpPr/>
          <p:nvPr/>
        </p:nvSpPr>
        <p:spPr>
          <a:xfrm>
            <a:off x="1066800" y="2514600"/>
            <a:ext cx="2971800" cy="1981200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loud Callout 5"/>
          <p:cNvSpPr/>
          <p:nvPr/>
        </p:nvSpPr>
        <p:spPr>
          <a:xfrm rot="1911757">
            <a:off x="5587429" y="2233338"/>
            <a:ext cx="2971800" cy="1981200"/>
          </a:xfrm>
          <a:prstGeom prst="cloudCallou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loud Callout 6"/>
          <p:cNvSpPr/>
          <p:nvPr/>
        </p:nvSpPr>
        <p:spPr>
          <a:xfrm rot="754473">
            <a:off x="2552700" y="3859055"/>
            <a:ext cx="2971800" cy="1981200"/>
          </a:xfrm>
          <a:prstGeom prst="cloudCallout">
            <a:avLst/>
          </a:prstGeom>
          <a:solidFill>
            <a:schemeClr val="accent4"/>
          </a:solidFill>
          <a:ln>
            <a:solidFill>
              <a:srgbClr val="6585C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loud Callout 7"/>
          <p:cNvSpPr/>
          <p:nvPr/>
        </p:nvSpPr>
        <p:spPr>
          <a:xfrm rot="20879355">
            <a:off x="5126611" y="4326124"/>
            <a:ext cx="2971800" cy="1981200"/>
          </a:xfrm>
          <a:prstGeom prst="cloudCallou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21257121">
            <a:off x="1195792" y="2727460"/>
            <a:ext cx="280479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trends are changing the needs of our organization?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1532322">
            <a:off x="5684081" y="2603364"/>
            <a:ext cx="280479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are others doing that is innovative?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359425">
            <a:off x="2569577" y="4181681"/>
            <a:ext cx="280479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is one thing that could drastically improve things?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 rot="20343947">
            <a:off x="5226736" y="4662816"/>
            <a:ext cx="280479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Where do we want to be three years from now?  Five?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Strategies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81175" y="2438400"/>
          <a:ext cx="7077075" cy="399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4163" y="1748135"/>
            <a:ext cx="314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Balanced Scorecard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both output and outcome measures</a:t>
            </a:r>
          </a:p>
          <a:p>
            <a:r>
              <a:rPr lang="en-US" dirty="0" smtClean="0"/>
              <a:t>Define what data will be used to determine the measure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Tallahassee PMI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24200" y="2620963"/>
            <a:ext cx="1905000" cy="1752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29200" y="4373563"/>
            <a:ext cx="1905000" cy="17526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24200" y="4373563"/>
            <a:ext cx="1905000" cy="17526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29200" y="2620963"/>
            <a:ext cx="1905000" cy="17526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36963" y="2674333"/>
            <a:ext cx="1468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  <a:cs typeface="GENUINE"/>
              </a:rPr>
              <a:t>S</a:t>
            </a:r>
            <a:endParaRPr lang="en-US" sz="96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  <a:cs typeface="GENUIN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2674333"/>
            <a:ext cx="1468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cs typeface="GENUINE"/>
              </a:rPr>
              <a:t>W</a:t>
            </a:r>
            <a:endParaRPr lang="en-US" sz="9600" b="1" dirty="0">
              <a:solidFill>
                <a:schemeClr val="accent4">
                  <a:lumMod val="40000"/>
                  <a:lumOff val="60000"/>
                </a:schemeClr>
              </a:solidFill>
              <a:latin typeface="+mj-lt"/>
              <a:cs typeface="GENUINE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0763" y="4373563"/>
            <a:ext cx="1468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j-lt"/>
                <a:cs typeface="GENUINE"/>
              </a:rPr>
              <a:t>O</a:t>
            </a:r>
            <a:endParaRPr lang="en-US" sz="9600" b="1" dirty="0">
              <a:solidFill>
                <a:schemeClr val="accent5">
                  <a:lumMod val="40000"/>
                  <a:lumOff val="60000"/>
                </a:schemeClr>
              </a:solidFill>
              <a:latin typeface="+mj-lt"/>
              <a:cs typeface="GENUINE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41963" y="4404103"/>
            <a:ext cx="1468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GENUINE"/>
              </a:rPr>
              <a:t>T</a:t>
            </a:r>
            <a:endParaRPr lang="en-US" sz="9600" b="1" dirty="0">
              <a:solidFill>
                <a:schemeClr val="accent2">
                  <a:lumMod val="40000"/>
                  <a:lumOff val="60000"/>
                </a:schemeClr>
              </a:solidFill>
              <a:latin typeface="+mj-lt"/>
              <a:cs typeface="GENUINE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4163" y="1748135"/>
            <a:ext cx="314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Your turn…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Spectrum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127</TotalTime>
  <Words>177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Spectrum</vt:lpstr>
      <vt:lpstr>Strategic Planning</vt:lpstr>
      <vt:lpstr>Steps in Strategic Planning</vt:lpstr>
      <vt:lpstr>Describe the Current State</vt:lpstr>
      <vt:lpstr>Describe the Desired State</vt:lpstr>
      <vt:lpstr>Develop Strategies</vt:lpstr>
      <vt:lpstr>Measure Performance</vt:lpstr>
      <vt:lpstr>Tallahassee PMI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Planning</dc:title>
  <dc:creator>Kristin Watkins</dc:creator>
  <cp:lastModifiedBy>Darlene and Bill</cp:lastModifiedBy>
  <cp:revision>12</cp:revision>
  <dcterms:created xsi:type="dcterms:W3CDTF">2011-08-01T00:25:53Z</dcterms:created>
  <dcterms:modified xsi:type="dcterms:W3CDTF">2011-08-17T21:08:55Z</dcterms:modified>
</cp:coreProperties>
</file>