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79" d="100"/>
          <a:sy n="79" d="100"/>
        </p:scale>
        <p:origin x="-1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93BBB00-FCA5-4499-BA7A-5C76EC4F8C6E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781487-58D0-4E94-B660-38532CABC138}">
      <dgm:prSet phldrT="[Text]"/>
      <dgm:spPr/>
      <dgm:t>
        <a:bodyPr/>
        <a:lstStyle/>
        <a:p>
          <a:r>
            <a:rPr lang="en-US" dirty="0" smtClean="0"/>
            <a:t>Customer</a:t>
          </a:r>
          <a:endParaRPr lang="en-US" dirty="0"/>
        </a:p>
      </dgm:t>
    </dgm:pt>
    <dgm:pt modelId="{475E6C43-B8C2-41F4-AE2A-D7FE9A82623F}" type="parTrans" cxnId="{08BAD496-E7FD-4BF3-BFFD-FEA4C35C86D4}">
      <dgm:prSet/>
      <dgm:spPr/>
      <dgm:t>
        <a:bodyPr/>
        <a:lstStyle/>
        <a:p>
          <a:endParaRPr lang="en-US"/>
        </a:p>
      </dgm:t>
    </dgm:pt>
    <dgm:pt modelId="{245BE8A7-C9D2-4E18-AEA8-3974FF07FDE9}" type="sibTrans" cxnId="{08BAD496-E7FD-4BF3-BFFD-FEA4C35C86D4}">
      <dgm:prSet/>
      <dgm:spPr/>
      <dgm:t>
        <a:bodyPr/>
        <a:lstStyle/>
        <a:p>
          <a:endParaRPr lang="en-US"/>
        </a:p>
      </dgm:t>
    </dgm:pt>
    <dgm:pt modelId="{C94ED574-3D70-4B19-AB02-6363170F13CC}">
      <dgm:prSet phldrT="[Text]"/>
      <dgm:spPr/>
      <dgm:t>
        <a:bodyPr/>
        <a:lstStyle/>
        <a:p>
          <a:r>
            <a:rPr lang="en-US" dirty="0" smtClean="0"/>
            <a:t>What are our customer and stakeholder objectives with respect to meeting our mission and vision?</a:t>
          </a:r>
          <a:endParaRPr lang="en-US" dirty="0"/>
        </a:p>
      </dgm:t>
    </dgm:pt>
    <dgm:pt modelId="{92359B0A-9025-41DD-BFEE-B61C1BBFD43A}" type="parTrans" cxnId="{F11F3733-8191-4FC8-A8DA-FB630C9740C9}">
      <dgm:prSet/>
      <dgm:spPr/>
      <dgm:t>
        <a:bodyPr/>
        <a:lstStyle/>
        <a:p>
          <a:endParaRPr lang="en-US"/>
        </a:p>
      </dgm:t>
    </dgm:pt>
    <dgm:pt modelId="{D7029EDE-3D0A-4283-A1B7-11B89EF24742}" type="sibTrans" cxnId="{F11F3733-8191-4FC8-A8DA-FB630C9740C9}">
      <dgm:prSet/>
      <dgm:spPr/>
      <dgm:t>
        <a:bodyPr/>
        <a:lstStyle/>
        <a:p>
          <a:endParaRPr lang="en-US"/>
        </a:p>
      </dgm:t>
    </dgm:pt>
    <dgm:pt modelId="{99EFFCD5-4EBB-4335-A563-036B7667E8C4}">
      <dgm:prSet phldrT="[Text]"/>
      <dgm:spPr>
        <a:solidFill>
          <a:schemeClr val="accent2"/>
        </a:solidFill>
        <a:ln>
          <a:solidFill>
            <a:schemeClr val="accent2"/>
          </a:solidFill>
        </a:ln>
      </dgm:spPr>
      <dgm:t>
        <a:bodyPr/>
        <a:lstStyle/>
        <a:p>
          <a:r>
            <a:rPr lang="en-US" dirty="0" smtClean="0"/>
            <a:t>Financial</a:t>
          </a:r>
          <a:endParaRPr lang="en-US" dirty="0"/>
        </a:p>
      </dgm:t>
    </dgm:pt>
    <dgm:pt modelId="{12B0C3DB-4C3E-4636-A556-2AEFD786B5A3}" type="parTrans" cxnId="{99BFC2E6-537E-4F09-8FFE-91A047500D2B}">
      <dgm:prSet/>
      <dgm:spPr/>
      <dgm:t>
        <a:bodyPr/>
        <a:lstStyle/>
        <a:p>
          <a:endParaRPr lang="en-US"/>
        </a:p>
      </dgm:t>
    </dgm:pt>
    <dgm:pt modelId="{BC608DEE-D8A1-4C20-AAFB-02735A46EE9D}" type="sibTrans" cxnId="{99BFC2E6-537E-4F09-8FFE-91A047500D2B}">
      <dgm:prSet/>
      <dgm:spPr/>
      <dgm:t>
        <a:bodyPr/>
        <a:lstStyle/>
        <a:p>
          <a:endParaRPr lang="en-US"/>
        </a:p>
      </dgm:t>
    </dgm:pt>
    <dgm:pt modelId="{DEB2CBC2-66AB-42F7-8774-E01377C8CE35}">
      <dgm:prSet phldrT="[Text]"/>
      <dgm:spPr/>
      <dgm:t>
        <a:bodyPr/>
        <a:lstStyle/>
        <a:p>
          <a:r>
            <a:rPr lang="en-US" dirty="0" smtClean="0"/>
            <a:t>What are the financial objectives ?</a:t>
          </a:r>
          <a:endParaRPr lang="en-US" dirty="0"/>
        </a:p>
      </dgm:t>
    </dgm:pt>
    <dgm:pt modelId="{74E2FB63-FE80-4896-9E60-C68B6DF3058A}" type="parTrans" cxnId="{D9406533-7B88-4C54-B50D-3E8E8203CCAA}">
      <dgm:prSet/>
      <dgm:spPr/>
      <dgm:t>
        <a:bodyPr/>
        <a:lstStyle/>
        <a:p>
          <a:endParaRPr lang="en-US"/>
        </a:p>
      </dgm:t>
    </dgm:pt>
    <dgm:pt modelId="{53C9F9AB-906C-4005-BABA-C8A893536A57}" type="sibTrans" cxnId="{D9406533-7B88-4C54-B50D-3E8E8203CCAA}">
      <dgm:prSet/>
      <dgm:spPr/>
      <dgm:t>
        <a:bodyPr/>
        <a:lstStyle/>
        <a:p>
          <a:endParaRPr lang="en-US"/>
        </a:p>
      </dgm:t>
    </dgm:pt>
    <dgm:pt modelId="{ABE2DFD3-FCF4-4DBC-AA72-949DD18B3CAE}">
      <dgm:prSet phldrT="[Text]"/>
      <dgm:spPr>
        <a:solidFill>
          <a:schemeClr val="accent4"/>
        </a:solidFill>
        <a:ln>
          <a:solidFill>
            <a:schemeClr val="accent4"/>
          </a:solidFill>
        </a:ln>
      </dgm:spPr>
      <dgm:t>
        <a:bodyPr/>
        <a:lstStyle/>
        <a:p>
          <a:r>
            <a:rPr lang="en-US" dirty="0" smtClean="0"/>
            <a:t>Internal Processes</a:t>
          </a:r>
          <a:endParaRPr lang="en-US" dirty="0"/>
        </a:p>
      </dgm:t>
    </dgm:pt>
    <dgm:pt modelId="{26D8D155-5C28-4B55-BEE2-F85E68C55028}" type="parTrans" cxnId="{65196AEF-E393-41E6-888C-DC0898CA2D29}">
      <dgm:prSet/>
      <dgm:spPr/>
      <dgm:t>
        <a:bodyPr/>
        <a:lstStyle/>
        <a:p>
          <a:endParaRPr lang="en-US"/>
        </a:p>
      </dgm:t>
    </dgm:pt>
    <dgm:pt modelId="{34BADCBF-00FC-4165-B717-7E7664DF96A9}" type="sibTrans" cxnId="{65196AEF-E393-41E6-888C-DC0898CA2D29}">
      <dgm:prSet/>
      <dgm:spPr/>
      <dgm:t>
        <a:bodyPr/>
        <a:lstStyle/>
        <a:p>
          <a:endParaRPr lang="en-US"/>
        </a:p>
      </dgm:t>
    </dgm:pt>
    <dgm:pt modelId="{DFD668DA-EC48-44C1-982D-7C001C77FD77}">
      <dgm:prSet phldrT="[Text]"/>
      <dgm:spPr/>
      <dgm:t>
        <a:bodyPr/>
        <a:lstStyle/>
        <a:p>
          <a:r>
            <a:rPr lang="en-US" dirty="0" smtClean="0"/>
            <a:t>At what processes must we excel to be cost efficient and satisfy customer needs?</a:t>
          </a:r>
          <a:endParaRPr lang="en-US" dirty="0"/>
        </a:p>
      </dgm:t>
    </dgm:pt>
    <dgm:pt modelId="{590EBA56-4E66-4632-8A44-F26CE1231A7A}" type="parTrans" cxnId="{C30C36D9-C191-4CED-BA33-5E26BBEB1467}">
      <dgm:prSet/>
      <dgm:spPr/>
      <dgm:t>
        <a:bodyPr/>
        <a:lstStyle/>
        <a:p>
          <a:endParaRPr lang="en-US"/>
        </a:p>
      </dgm:t>
    </dgm:pt>
    <dgm:pt modelId="{82BD2C5E-7998-4C34-98D5-68C12C16D9C2}" type="sibTrans" cxnId="{C30C36D9-C191-4CED-BA33-5E26BBEB1467}">
      <dgm:prSet/>
      <dgm:spPr/>
      <dgm:t>
        <a:bodyPr/>
        <a:lstStyle/>
        <a:p>
          <a:endParaRPr lang="en-US"/>
        </a:p>
      </dgm:t>
    </dgm:pt>
    <dgm:pt modelId="{5F9468F9-52FD-48CC-9AF0-D907ED3714CC}">
      <dgm:prSet phldrT="[Text]"/>
      <dgm:spPr>
        <a:solidFill>
          <a:schemeClr val="accent6"/>
        </a:solidFill>
        <a:ln>
          <a:solidFill>
            <a:schemeClr val="accent6"/>
          </a:solidFill>
        </a:ln>
      </dgm:spPr>
      <dgm:t>
        <a:bodyPr/>
        <a:lstStyle/>
        <a:p>
          <a:r>
            <a:rPr lang="en-US" dirty="0" smtClean="0"/>
            <a:t>Learning &amp; Growth</a:t>
          </a:r>
          <a:endParaRPr lang="en-US" dirty="0"/>
        </a:p>
      </dgm:t>
    </dgm:pt>
    <dgm:pt modelId="{1BD4B0F1-0A1E-444B-9D2A-610E33FF16CD}" type="parTrans" cxnId="{D2D94A85-0C2C-416B-AF6B-3BC5AC6F687E}">
      <dgm:prSet/>
      <dgm:spPr/>
      <dgm:t>
        <a:bodyPr/>
        <a:lstStyle/>
        <a:p>
          <a:endParaRPr lang="en-US"/>
        </a:p>
      </dgm:t>
    </dgm:pt>
    <dgm:pt modelId="{454011E5-B44A-4B6F-BF85-E8D00AAC258D}" type="sibTrans" cxnId="{D2D94A85-0C2C-416B-AF6B-3BC5AC6F687E}">
      <dgm:prSet/>
      <dgm:spPr/>
      <dgm:t>
        <a:bodyPr/>
        <a:lstStyle/>
        <a:p>
          <a:endParaRPr lang="en-US"/>
        </a:p>
      </dgm:t>
    </dgm:pt>
    <dgm:pt modelId="{4768991F-1531-4967-9766-66CC712D7B06}">
      <dgm:prSet phldrT="[Text]"/>
      <dgm:spPr/>
      <dgm:t>
        <a:bodyPr/>
        <a:lstStyle/>
        <a:p>
          <a:r>
            <a:rPr lang="en-US" dirty="0" smtClean="0"/>
            <a:t>What must we do to develop our internal resources in order to excel at our </a:t>
          </a:r>
          <a:r>
            <a:rPr lang="en-US" dirty="0" err="1" smtClean="0"/>
            <a:t>processess</a:t>
          </a:r>
          <a:r>
            <a:rPr lang="en-US" dirty="0" smtClean="0"/>
            <a:t>?</a:t>
          </a:r>
          <a:endParaRPr lang="en-US" dirty="0"/>
        </a:p>
      </dgm:t>
    </dgm:pt>
    <dgm:pt modelId="{7C83D1D2-6668-4D68-B9F9-3F8E59460E7F}" type="parTrans" cxnId="{0D56379E-D00A-4B6D-B612-D091B5E3455C}">
      <dgm:prSet/>
      <dgm:spPr/>
      <dgm:t>
        <a:bodyPr/>
        <a:lstStyle/>
        <a:p>
          <a:endParaRPr lang="en-US"/>
        </a:p>
      </dgm:t>
    </dgm:pt>
    <dgm:pt modelId="{554B58B2-A4A6-4AF2-BD41-29589579051F}" type="sibTrans" cxnId="{0D56379E-D00A-4B6D-B612-D091B5E3455C}">
      <dgm:prSet/>
      <dgm:spPr/>
      <dgm:t>
        <a:bodyPr/>
        <a:lstStyle/>
        <a:p>
          <a:endParaRPr lang="en-US"/>
        </a:p>
      </dgm:t>
    </dgm:pt>
    <dgm:pt modelId="{45F22FB2-8FBF-48B0-BE51-A13E2A1EB72A}" type="pres">
      <dgm:prSet presAssocID="{E93BBB00-FCA5-4499-BA7A-5C76EC4F8C6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D84CF3F-05E0-4C57-8D35-6CB0622F1AAD}" type="pres">
      <dgm:prSet presAssocID="{FA781487-58D0-4E94-B660-38532CABC138}" presName="linNode" presStyleCnt="0"/>
      <dgm:spPr/>
    </dgm:pt>
    <dgm:pt modelId="{BB0D4240-137E-4082-AEE3-6BA409E178B8}" type="pres">
      <dgm:prSet presAssocID="{FA781487-58D0-4E94-B660-38532CABC138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0D93862-4018-4DFB-A2ED-6FA93D90EE60}" type="pres">
      <dgm:prSet presAssocID="{FA781487-58D0-4E94-B660-38532CABC138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7E807DE-6F93-449B-A8E9-385B51628594}" type="pres">
      <dgm:prSet presAssocID="{245BE8A7-C9D2-4E18-AEA8-3974FF07FDE9}" presName="spacing" presStyleCnt="0"/>
      <dgm:spPr/>
    </dgm:pt>
    <dgm:pt modelId="{F05F8398-7C2C-4072-B166-8EA4FCC68266}" type="pres">
      <dgm:prSet presAssocID="{99EFFCD5-4EBB-4335-A563-036B7667E8C4}" presName="linNode" presStyleCnt="0"/>
      <dgm:spPr/>
    </dgm:pt>
    <dgm:pt modelId="{C9A25EBA-2AAF-448D-9197-8A62A3DAB7E4}" type="pres">
      <dgm:prSet presAssocID="{99EFFCD5-4EBB-4335-A563-036B7667E8C4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DB57694-271F-45C2-B11D-205B514EFCC1}" type="pres">
      <dgm:prSet presAssocID="{99EFFCD5-4EBB-4335-A563-036B7667E8C4}" presName="childShp" presStyleLbl="b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C215C93-DF79-4C80-808A-A8CB85521716}" type="pres">
      <dgm:prSet presAssocID="{BC608DEE-D8A1-4C20-AAFB-02735A46EE9D}" presName="spacing" presStyleCnt="0"/>
      <dgm:spPr/>
    </dgm:pt>
    <dgm:pt modelId="{F5628DB5-1DDB-495D-90EA-0CCB2B2D36BB}" type="pres">
      <dgm:prSet presAssocID="{ABE2DFD3-FCF4-4DBC-AA72-949DD18B3CAE}" presName="linNode" presStyleCnt="0"/>
      <dgm:spPr/>
    </dgm:pt>
    <dgm:pt modelId="{5B809A3C-096C-4C4F-B7A8-E9B4DE28BDCF}" type="pres">
      <dgm:prSet presAssocID="{ABE2DFD3-FCF4-4DBC-AA72-949DD18B3CAE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292348-F93E-4695-9913-6B47C764F14E}" type="pres">
      <dgm:prSet presAssocID="{ABE2DFD3-FCF4-4DBC-AA72-949DD18B3CAE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BC65CD9-78EA-462F-AA22-993B5C2B92EF}" type="pres">
      <dgm:prSet presAssocID="{34BADCBF-00FC-4165-B717-7E7664DF96A9}" presName="spacing" presStyleCnt="0"/>
      <dgm:spPr/>
    </dgm:pt>
    <dgm:pt modelId="{8EAD6834-C721-44BB-A719-AF713162A565}" type="pres">
      <dgm:prSet presAssocID="{5F9468F9-52FD-48CC-9AF0-D907ED3714CC}" presName="linNode" presStyleCnt="0"/>
      <dgm:spPr/>
    </dgm:pt>
    <dgm:pt modelId="{28EBFD6B-4212-4242-9ED9-FB333186D97B}" type="pres">
      <dgm:prSet presAssocID="{5F9468F9-52FD-48CC-9AF0-D907ED3714CC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89B97FB-ECAC-4AFB-9F35-0CCD21FE01BF}" type="pres">
      <dgm:prSet presAssocID="{5F9468F9-52FD-48CC-9AF0-D907ED3714CC}" presName="childShp" presStyleLbl="b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D9180FC-B5D6-4725-BC0A-15CB2B082CA6}" type="presOf" srcId="{C94ED574-3D70-4B19-AB02-6363170F13CC}" destId="{70D93862-4018-4DFB-A2ED-6FA93D90EE60}" srcOrd="0" destOrd="0" presId="urn:microsoft.com/office/officeart/2005/8/layout/vList6"/>
    <dgm:cxn modelId="{65196AEF-E393-41E6-888C-DC0898CA2D29}" srcId="{E93BBB00-FCA5-4499-BA7A-5C76EC4F8C6E}" destId="{ABE2DFD3-FCF4-4DBC-AA72-949DD18B3CAE}" srcOrd="2" destOrd="0" parTransId="{26D8D155-5C28-4B55-BEE2-F85E68C55028}" sibTransId="{34BADCBF-00FC-4165-B717-7E7664DF96A9}"/>
    <dgm:cxn modelId="{D767D29A-56DE-4432-9743-4C4B472874C3}" type="presOf" srcId="{FA781487-58D0-4E94-B660-38532CABC138}" destId="{BB0D4240-137E-4082-AEE3-6BA409E178B8}" srcOrd="0" destOrd="0" presId="urn:microsoft.com/office/officeart/2005/8/layout/vList6"/>
    <dgm:cxn modelId="{0D56379E-D00A-4B6D-B612-D091B5E3455C}" srcId="{5F9468F9-52FD-48CC-9AF0-D907ED3714CC}" destId="{4768991F-1531-4967-9766-66CC712D7B06}" srcOrd="0" destOrd="0" parTransId="{7C83D1D2-6668-4D68-B9F9-3F8E59460E7F}" sibTransId="{554B58B2-A4A6-4AF2-BD41-29589579051F}"/>
    <dgm:cxn modelId="{08BAD496-E7FD-4BF3-BFFD-FEA4C35C86D4}" srcId="{E93BBB00-FCA5-4499-BA7A-5C76EC4F8C6E}" destId="{FA781487-58D0-4E94-B660-38532CABC138}" srcOrd="0" destOrd="0" parTransId="{475E6C43-B8C2-41F4-AE2A-D7FE9A82623F}" sibTransId="{245BE8A7-C9D2-4E18-AEA8-3974FF07FDE9}"/>
    <dgm:cxn modelId="{7D495FFE-A9D9-454C-9338-B26139629C63}" type="presOf" srcId="{99EFFCD5-4EBB-4335-A563-036B7667E8C4}" destId="{C9A25EBA-2AAF-448D-9197-8A62A3DAB7E4}" srcOrd="0" destOrd="0" presId="urn:microsoft.com/office/officeart/2005/8/layout/vList6"/>
    <dgm:cxn modelId="{72D0AD32-EC60-4A23-B76F-48B56C15B377}" type="presOf" srcId="{ABE2DFD3-FCF4-4DBC-AA72-949DD18B3CAE}" destId="{5B809A3C-096C-4C4F-B7A8-E9B4DE28BDCF}" srcOrd="0" destOrd="0" presId="urn:microsoft.com/office/officeart/2005/8/layout/vList6"/>
    <dgm:cxn modelId="{F11F3733-8191-4FC8-A8DA-FB630C9740C9}" srcId="{FA781487-58D0-4E94-B660-38532CABC138}" destId="{C94ED574-3D70-4B19-AB02-6363170F13CC}" srcOrd="0" destOrd="0" parTransId="{92359B0A-9025-41DD-BFEE-B61C1BBFD43A}" sibTransId="{D7029EDE-3D0A-4283-A1B7-11B89EF24742}"/>
    <dgm:cxn modelId="{713ABA63-E2F4-4C95-8F87-E27BCAD7B610}" type="presOf" srcId="{DEB2CBC2-66AB-42F7-8774-E01377C8CE35}" destId="{EDB57694-271F-45C2-B11D-205B514EFCC1}" srcOrd="0" destOrd="0" presId="urn:microsoft.com/office/officeart/2005/8/layout/vList6"/>
    <dgm:cxn modelId="{58431C4E-D536-4EFD-865D-999941E1DFE4}" type="presOf" srcId="{5F9468F9-52FD-48CC-9AF0-D907ED3714CC}" destId="{28EBFD6B-4212-4242-9ED9-FB333186D97B}" srcOrd="0" destOrd="0" presId="urn:microsoft.com/office/officeart/2005/8/layout/vList6"/>
    <dgm:cxn modelId="{99BFC2E6-537E-4F09-8FFE-91A047500D2B}" srcId="{E93BBB00-FCA5-4499-BA7A-5C76EC4F8C6E}" destId="{99EFFCD5-4EBB-4335-A563-036B7667E8C4}" srcOrd="1" destOrd="0" parTransId="{12B0C3DB-4C3E-4636-A556-2AEFD786B5A3}" sibTransId="{BC608DEE-D8A1-4C20-AAFB-02735A46EE9D}"/>
    <dgm:cxn modelId="{D2D94A85-0C2C-416B-AF6B-3BC5AC6F687E}" srcId="{E93BBB00-FCA5-4499-BA7A-5C76EC4F8C6E}" destId="{5F9468F9-52FD-48CC-9AF0-D907ED3714CC}" srcOrd="3" destOrd="0" parTransId="{1BD4B0F1-0A1E-444B-9D2A-610E33FF16CD}" sibTransId="{454011E5-B44A-4B6F-BF85-E8D00AAC258D}"/>
    <dgm:cxn modelId="{3CA04276-5CF6-430D-A7C4-5417452BFD4F}" type="presOf" srcId="{DFD668DA-EC48-44C1-982D-7C001C77FD77}" destId="{50292348-F93E-4695-9913-6B47C764F14E}" srcOrd="0" destOrd="0" presId="urn:microsoft.com/office/officeart/2005/8/layout/vList6"/>
    <dgm:cxn modelId="{D9406533-7B88-4C54-B50D-3E8E8203CCAA}" srcId="{99EFFCD5-4EBB-4335-A563-036B7667E8C4}" destId="{DEB2CBC2-66AB-42F7-8774-E01377C8CE35}" srcOrd="0" destOrd="0" parTransId="{74E2FB63-FE80-4896-9E60-C68B6DF3058A}" sibTransId="{53C9F9AB-906C-4005-BABA-C8A893536A57}"/>
    <dgm:cxn modelId="{B54060E2-6227-4EB7-B18E-6BEA1F6EBF71}" type="presOf" srcId="{E93BBB00-FCA5-4499-BA7A-5C76EC4F8C6E}" destId="{45F22FB2-8FBF-48B0-BE51-A13E2A1EB72A}" srcOrd="0" destOrd="0" presId="urn:microsoft.com/office/officeart/2005/8/layout/vList6"/>
    <dgm:cxn modelId="{C30C36D9-C191-4CED-BA33-5E26BBEB1467}" srcId="{ABE2DFD3-FCF4-4DBC-AA72-949DD18B3CAE}" destId="{DFD668DA-EC48-44C1-982D-7C001C77FD77}" srcOrd="0" destOrd="0" parTransId="{590EBA56-4E66-4632-8A44-F26CE1231A7A}" sibTransId="{82BD2C5E-7998-4C34-98D5-68C12C16D9C2}"/>
    <dgm:cxn modelId="{2C703994-5D19-44D4-97C1-DD2D9D37E66E}" type="presOf" srcId="{4768991F-1531-4967-9766-66CC712D7B06}" destId="{B89B97FB-ECAC-4AFB-9F35-0CCD21FE01BF}" srcOrd="0" destOrd="0" presId="urn:microsoft.com/office/officeart/2005/8/layout/vList6"/>
    <dgm:cxn modelId="{91E0432A-17B9-4ADD-892D-DD1A15789CFE}" type="presParOf" srcId="{45F22FB2-8FBF-48B0-BE51-A13E2A1EB72A}" destId="{6D84CF3F-05E0-4C57-8D35-6CB0622F1AAD}" srcOrd="0" destOrd="0" presId="urn:microsoft.com/office/officeart/2005/8/layout/vList6"/>
    <dgm:cxn modelId="{9911C20C-1B1A-4AA4-9045-C34B9728F938}" type="presParOf" srcId="{6D84CF3F-05E0-4C57-8D35-6CB0622F1AAD}" destId="{BB0D4240-137E-4082-AEE3-6BA409E178B8}" srcOrd="0" destOrd="0" presId="urn:microsoft.com/office/officeart/2005/8/layout/vList6"/>
    <dgm:cxn modelId="{4B272F0D-DDC3-4163-8855-B94F480A1AA5}" type="presParOf" srcId="{6D84CF3F-05E0-4C57-8D35-6CB0622F1AAD}" destId="{70D93862-4018-4DFB-A2ED-6FA93D90EE60}" srcOrd="1" destOrd="0" presId="urn:microsoft.com/office/officeart/2005/8/layout/vList6"/>
    <dgm:cxn modelId="{828C53D0-C5BE-4D3E-BE58-8B244C10D0D0}" type="presParOf" srcId="{45F22FB2-8FBF-48B0-BE51-A13E2A1EB72A}" destId="{87E807DE-6F93-449B-A8E9-385B51628594}" srcOrd="1" destOrd="0" presId="urn:microsoft.com/office/officeart/2005/8/layout/vList6"/>
    <dgm:cxn modelId="{65A129DC-7382-4F64-A89C-9C3604CD9051}" type="presParOf" srcId="{45F22FB2-8FBF-48B0-BE51-A13E2A1EB72A}" destId="{F05F8398-7C2C-4072-B166-8EA4FCC68266}" srcOrd="2" destOrd="0" presId="urn:microsoft.com/office/officeart/2005/8/layout/vList6"/>
    <dgm:cxn modelId="{4D4EA753-C092-4D1F-B485-C9670C1229F5}" type="presParOf" srcId="{F05F8398-7C2C-4072-B166-8EA4FCC68266}" destId="{C9A25EBA-2AAF-448D-9197-8A62A3DAB7E4}" srcOrd="0" destOrd="0" presId="urn:microsoft.com/office/officeart/2005/8/layout/vList6"/>
    <dgm:cxn modelId="{7DF6E806-7951-4E1B-BBE9-53D40E31CDFD}" type="presParOf" srcId="{F05F8398-7C2C-4072-B166-8EA4FCC68266}" destId="{EDB57694-271F-45C2-B11D-205B514EFCC1}" srcOrd="1" destOrd="0" presId="urn:microsoft.com/office/officeart/2005/8/layout/vList6"/>
    <dgm:cxn modelId="{181B09FC-223A-4D50-939B-2152D0C09149}" type="presParOf" srcId="{45F22FB2-8FBF-48B0-BE51-A13E2A1EB72A}" destId="{5C215C93-DF79-4C80-808A-A8CB85521716}" srcOrd="3" destOrd="0" presId="urn:microsoft.com/office/officeart/2005/8/layout/vList6"/>
    <dgm:cxn modelId="{273D3A12-3501-4A2F-A412-FBF947BCF4AD}" type="presParOf" srcId="{45F22FB2-8FBF-48B0-BE51-A13E2A1EB72A}" destId="{F5628DB5-1DDB-495D-90EA-0CCB2B2D36BB}" srcOrd="4" destOrd="0" presId="urn:microsoft.com/office/officeart/2005/8/layout/vList6"/>
    <dgm:cxn modelId="{C9E8EFB1-640F-4F7D-B74E-67F5FCD4C9EE}" type="presParOf" srcId="{F5628DB5-1DDB-495D-90EA-0CCB2B2D36BB}" destId="{5B809A3C-096C-4C4F-B7A8-E9B4DE28BDCF}" srcOrd="0" destOrd="0" presId="urn:microsoft.com/office/officeart/2005/8/layout/vList6"/>
    <dgm:cxn modelId="{058672D4-EB13-4C66-AB33-C92C977FC725}" type="presParOf" srcId="{F5628DB5-1DDB-495D-90EA-0CCB2B2D36BB}" destId="{50292348-F93E-4695-9913-6B47C764F14E}" srcOrd="1" destOrd="0" presId="urn:microsoft.com/office/officeart/2005/8/layout/vList6"/>
    <dgm:cxn modelId="{192F9654-ED26-42F6-882B-0CD030A81797}" type="presParOf" srcId="{45F22FB2-8FBF-48B0-BE51-A13E2A1EB72A}" destId="{5BC65CD9-78EA-462F-AA22-993B5C2B92EF}" srcOrd="5" destOrd="0" presId="urn:microsoft.com/office/officeart/2005/8/layout/vList6"/>
    <dgm:cxn modelId="{03E6D540-EBB0-4106-BB55-28E414F6ED4B}" type="presParOf" srcId="{45F22FB2-8FBF-48B0-BE51-A13E2A1EB72A}" destId="{8EAD6834-C721-44BB-A719-AF713162A565}" srcOrd="6" destOrd="0" presId="urn:microsoft.com/office/officeart/2005/8/layout/vList6"/>
    <dgm:cxn modelId="{B16C14A0-A014-432C-8286-9FF33C2368CB}" type="presParOf" srcId="{8EAD6834-C721-44BB-A719-AF713162A565}" destId="{28EBFD6B-4212-4242-9ED9-FB333186D97B}" srcOrd="0" destOrd="0" presId="urn:microsoft.com/office/officeart/2005/8/layout/vList6"/>
    <dgm:cxn modelId="{9350DCAD-E346-4FFE-AF6E-905A3596BE67}" type="presParOf" srcId="{8EAD6834-C721-44BB-A719-AF713162A565}" destId="{B89B97FB-ECAC-4AFB-9F35-0CCD21FE01BF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0D93862-4018-4DFB-A2ED-6FA93D90EE60}">
      <dsp:nvSpPr>
        <dsp:cNvPr id="0" name=""/>
        <dsp:cNvSpPr/>
      </dsp:nvSpPr>
      <dsp:spPr>
        <a:xfrm>
          <a:off x="2830830" y="1169"/>
          <a:ext cx="4246245" cy="9279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What are our customer and stakeholder objectives with respect to meeting our mission and vision?</a:t>
          </a:r>
          <a:endParaRPr lang="en-US" sz="1600" kern="1200" dirty="0"/>
        </a:p>
      </dsp:txBody>
      <dsp:txXfrm>
        <a:off x="2830830" y="1169"/>
        <a:ext cx="4246245" cy="927958"/>
      </dsp:txXfrm>
    </dsp:sp>
    <dsp:sp modelId="{BB0D4240-137E-4082-AEE3-6BA409E178B8}">
      <dsp:nvSpPr>
        <dsp:cNvPr id="0" name=""/>
        <dsp:cNvSpPr/>
      </dsp:nvSpPr>
      <dsp:spPr>
        <a:xfrm>
          <a:off x="0" y="1169"/>
          <a:ext cx="2830830" cy="92795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Customer</a:t>
          </a:r>
          <a:endParaRPr lang="en-US" sz="2600" kern="1200" dirty="0"/>
        </a:p>
      </dsp:txBody>
      <dsp:txXfrm>
        <a:off x="0" y="1169"/>
        <a:ext cx="2830830" cy="927958"/>
      </dsp:txXfrm>
    </dsp:sp>
    <dsp:sp modelId="{EDB57694-271F-45C2-B11D-205B514EFCC1}">
      <dsp:nvSpPr>
        <dsp:cNvPr id="0" name=""/>
        <dsp:cNvSpPr/>
      </dsp:nvSpPr>
      <dsp:spPr>
        <a:xfrm>
          <a:off x="2830830" y="1021924"/>
          <a:ext cx="4246245" cy="9279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What are the financial objectives ?</a:t>
          </a:r>
          <a:endParaRPr lang="en-US" sz="1600" kern="1200" dirty="0"/>
        </a:p>
      </dsp:txBody>
      <dsp:txXfrm>
        <a:off x="2830830" y="1021924"/>
        <a:ext cx="4246245" cy="927958"/>
      </dsp:txXfrm>
    </dsp:sp>
    <dsp:sp modelId="{C9A25EBA-2AAF-448D-9197-8A62A3DAB7E4}">
      <dsp:nvSpPr>
        <dsp:cNvPr id="0" name=""/>
        <dsp:cNvSpPr/>
      </dsp:nvSpPr>
      <dsp:spPr>
        <a:xfrm>
          <a:off x="0" y="1021924"/>
          <a:ext cx="2830830" cy="927958"/>
        </a:xfrm>
        <a:prstGeom prst="roundRect">
          <a:avLst/>
        </a:prstGeom>
        <a:solidFill>
          <a:schemeClr val="accent2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Financial</a:t>
          </a:r>
          <a:endParaRPr lang="en-US" sz="2600" kern="1200" dirty="0"/>
        </a:p>
      </dsp:txBody>
      <dsp:txXfrm>
        <a:off x="0" y="1021924"/>
        <a:ext cx="2830830" cy="927958"/>
      </dsp:txXfrm>
    </dsp:sp>
    <dsp:sp modelId="{50292348-F93E-4695-9913-6B47C764F14E}">
      <dsp:nvSpPr>
        <dsp:cNvPr id="0" name=""/>
        <dsp:cNvSpPr/>
      </dsp:nvSpPr>
      <dsp:spPr>
        <a:xfrm>
          <a:off x="2830830" y="2042679"/>
          <a:ext cx="4246245" cy="9279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At what processes must we excel to be cost efficient and satisfy customer needs?</a:t>
          </a:r>
          <a:endParaRPr lang="en-US" sz="1600" kern="1200" dirty="0"/>
        </a:p>
      </dsp:txBody>
      <dsp:txXfrm>
        <a:off x="2830830" y="2042679"/>
        <a:ext cx="4246245" cy="927958"/>
      </dsp:txXfrm>
    </dsp:sp>
    <dsp:sp modelId="{5B809A3C-096C-4C4F-B7A8-E9B4DE28BDCF}">
      <dsp:nvSpPr>
        <dsp:cNvPr id="0" name=""/>
        <dsp:cNvSpPr/>
      </dsp:nvSpPr>
      <dsp:spPr>
        <a:xfrm>
          <a:off x="0" y="2042679"/>
          <a:ext cx="2830830" cy="927958"/>
        </a:xfrm>
        <a:prstGeom prst="roundRect">
          <a:avLst/>
        </a:prstGeom>
        <a:solidFill>
          <a:schemeClr val="accent4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Internal Processes</a:t>
          </a:r>
          <a:endParaRPr lang="en-US" sz="2600" kern="1200" dirty="0"/>
        </a:p>
      </dsp:txBody>
      <dsp:txXfrm>
        <a:off x="0" y="2042679"/>
        <a:ext cx="2830830" cy="927958"/>
      </dsp:txXfrm>
    </dsp:sp>
    <dsp:sp modelId="{B89B97FB-ECAC-4AFB-9F35-0CCD21FE01BF}">
      <dsp:nvSpPr>
        <dsp:cNvPr id="0" name=""/>
        <dsp:cNvSpPr/>
      </dsp:nvSpPr>
      <dsp:spPr>
        <a:xfrm>
          <a:off x="2830830" y="3063434"/>
          <a:ext cx="4246245" cy="927958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/>
            <a:t>What must we do to develop our internal resources in order to excel at our </a:t>
          </a:r>
          <a:r>
            <a:rPr lang="en-US" sz="1600" kern="1200" dirty="0" err="1" smtClean="0"/>
            <a:t>processess</a:t>
          </a:r>
          <a:r>
            <a:rPr lang="en-US" sz="1600" kern="1200" dirty="0" smtClean="0"/>
            <a:t>?</a:t>
          </a:r>
          <a:endParaRPr lang="en-US" sz="1600" kern="1200" dirty="0"/>
        </a:p>
      </dsp:txBody>
      <dsp:txXfrm>
        <a:off x="2830830" y="3063434"/>
        <a:ext cx="4246245" cy="927958"/>
      </dsp:txXfrm>
    </dsp:sp>
    <dsp:sp modelId="{28EBFD6B-4212-4242-9ED9-FB333186D97B}">
      <dsp:nvSpPr>
        <dsp:cNvPr id="0" name=""/>
        <dsp:cNvSpPr/>
      </dsp:nvSpPr>
      <dsp:spPr>
        <a:xfrm>
          <a:off x="0" y="3063434"/>
          <a:ext cx="2830830" cy="927958"/>
        </a:xfrm>
        <a:prstGeom prst="roundRect">
          <a:avLst/>
        </a:prstGeom>
        <a:solidFill>
          <a:schemeClr val="accent6"/>
        </a:solidFill>
        <a:ln w="25400" cap="flat" cmpd="sng" algn="ctr">
          <a:solidFill>
            <a:schemeClr val="accent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/>
            <a:t>Learning &amp; Growth</a:t>
          </a:r>
          <a:endParaRPr lang="en-US" sz="2600" kern="1200" dirty="0"/>
        </a:p>
      </dsp:txBody>
      <dsp:txXfrm>
        <a:off x="0" y="3063434"/>
        <a:ext cx="2830830" cy="92795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4DD91-3E63-404F-AD92-CF06C00B7C29}" type="datetimeFigureOut">
              <a:rPr lang="en-US" smtClean="0"/>
              <a:pPr/>
              <a:t>8/17/2011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CFD7C-5133-4F31-B8DD-48811D9CC472}" type="slidenum">
              <a:rPr/>
              <a:pPr/>
              <a:t>‹#›</a:t>
            </a:fld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1341" y="449005"/>
            <a:ext cx="7808976" cy="1088136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marL="0"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2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6205" y="1532427"/>
            <a:ext cx="7754112" cy="48463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ts val="2000"/>
              </a:lnSpc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13" name="Rectangle 12"/>
          <p:cNvSpPr/>
          <p:nvPr/>
        </p:nvSpPr>
        <p:spPr>
          <a:xfrm>
            <a:off x="284163" y="6227064"/>
            <a:ext cx="8574087" cy="173736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8941" y="1298762"/>
            <a:ext cx="4069080" cy="1162050"/>
          </a:xfrm>
          <a:noFill/>
        </p:spPr>
        <p:txBody>
          <a:bodyPr anchor="b">
            <a:noAutofit/>
          </a:bodyPr>
          <a:lstStyle>
            <a:lvl1pPr algn="ctr">
              <a:defRPr sz="3200" b="1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3567" y="914400"/>
            <a:ext cx="4069080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68941" y="2456329"/>
            <a:ext cx="4069080" cy="31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4DD91-3E63-404F-AD92-CF06C00B7C29}" type="datetimeFigureOut">
              <a:rPr lang="en-US" smtClean="0"/>
              <a:pPr/>
              <a:t>8/17/2011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C7229-49F8-0442-95A5-05574555BB2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800600"/>
            <a:ext cx="8360242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199"/>
            <a:ext cx="8577072" cy="435254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67338"/>
            <a:ext cx="8304213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4DD91-3E63-404F-AD92-CF06C00B7C29}" type="datetimeFigureOut">
              <a:rPr lang="en-US" smtClean="0"/>
              <a:pPr/>
              <a:t>8/17/2011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C7229-49F8-0442-95A5-05574555BB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,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8"/>
          <p:cNvGrpSpPr/>
          <p:nvPr/>
        </p:nvGrpSpPr>
        <p:grpSpPr>
          <a:xfrm>
            <a:off x="284163" y="4280647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071" y="4778189"/>
            <a:ext cx="8360242" cy="566738"/>
          </a:xfrm>
          <a:noFill/>
        </p:spPr>
        <p:txBody>
          <a:bodyPr anchor="b">
            <a:normAutofit/>
          </a:bodyPr>
          <a:lstStyle>
            <a:lvl1pPr algn="l">
              <a:defRPr sz="2800" b="0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4163" y="457200"/>
            <a:ext cx="8577072" cy="38221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099" y="5344927"/>
            <a:ext cx="8304213" cy="804862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4DD91-3E63-404F-AD92-CF06C00B7C29}" type="datetimeFigureOut">
              <a:rPr lang="en-US" smtClean="0"/>
              <a:pPr/>
              <a:t>8/17/2011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C7229-49F8-0442-95A5-05574555BB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, Picture,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57600" y="914400"/>
            <a:ext cx="5195047" cy="5211763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4DD91-3E63-404F-AD92-CF06C00B7C29}" type="datetimeFigureOut">
              <a:rPr lang="en-US" smtClean="0"/>
              <a:pPr/>
              <a:t>8/17/2011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C7229-49F8-0442-95A5-05574555BB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284163" y="4267200"/>
            <a:ext cx="2743200" cy="2120153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19101" y="4953001"/>
            <a:ext cx="2472017" cy="1246094"/>
          </a:xfrm>
        </p:spPr>
        <p:txBody>
          <a:bodyPr>
            <a:normAutofit/>
          </a:bodyPr>
          <a:lstStyle>
            <a:lvl1pPr marL="0" indent="0" algn="l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0764" y="4419600"/>
            <a:ext cx="2475395" cy="510988"/>
          </a:xfrm>
          <a:noFill/>
        </p:spPr>
        <p:txBody>
          <a:bodyPr anchor="b">
            <a:normAutofit/>
          </a:bodyPr>
          <a:lstStyle>
            <a:lvl1pPr algn="l"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284164" y="594360"/>
            <a:ext cx="2743200" cy="36758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grpSp>
        <p:nvGrpSpPr>
          <p:cNvPr id="8" name="Group 14"/>
          <p:cNvGrpSpPr/>
          <p:nvPr/>
        </p:nvGrpSpPr>
        <p:grpSpPr>
          <a:xfrm>
            <a:off x="284163" y="461682"/>
            <a:ext cx="8576373" cy="137411"/>
            <a:chOff x="284163" y="1759424"/>
            <a:chExt cx="8576373" cy="137411"/>
          </a:xfrm>
        </p:grpSpPr>
        <p:sp>
          <p:nvSpPr>
            <p:cNvPr id="16" name="Rectangle 15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3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021013" y="4801575"/>
            <a:ext cx="583723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1661" y="4800600"/>
            <a:ext cx="5691651" cy="566738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8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21014" y="457199"/>
            <a:ext cx="5833872" cy="435254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69805" y="5367338"/>
            <a:ext cx="5653507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4DD91-3E63-404F-AD92-CF06C00B7C29}" type="datetimeFigureOut">
              <a:rPr lang="en-US" smtClean="0"/>
              <a:pPr/>
              <a:t>8/17/2011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C7229-49F8-0442-95A5-05574555BB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Picture Placeholder 2"/>
          <p:cNvSpPr>
            <a:spLocks noGrp="1"/>
          </p:cNvSpPr>
          <p:nvPr>
            <p:ph type="pic" idx="13"/>
          </p:nvPr>
        </p:nvSpPr>
        <p:spPr>
          <a:xfrm>
            <a:off x="284164" y="457200"/>
            <a:ext cx="2736850" cy="2907792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>
            <a:off x="284164" y="3364992"/>
            <a:ext cx="2736850" cy="289864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2133600"/>
            <a:ext cx="8574087" cy="4013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4DD91-3E63-404F-AD92-CF06C00B7C29}" type="datetimeFigureOut">
              <a:rPr lang="en-US" smtClean="0"/>
              <a:pPr/>
              <a:t>8/17/2011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C7229-49F8-0442-95A5-05574555BB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5313882" y="2857535"/>
            <a:ext cx="5934615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95124" y="473075"/>
            <a:ext cx="969264" cy="5921375"/>
          </a:xfrm>
        </p:spPr>
        <p:txBody>
          <a:bodyPr vert="eaVert"/>
          <a:lstStyle>
            <a:lvl1pPr algn="l">
              <a:defRPr sz="340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4163" y="457200"/>
            <a:ext cx="6497637" cy="5937250"/>
          </a:xfrm>
        </p:spPr>
        <p:txBody>
          <a:bodyPr vert="eaVert"/>
          <a:lstStyle>
            <a:lvl5pPr algn="l"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4DD91-3E63-404F-AD92-CF06C00B7C29}" type="datetimeFigureOut">
              <a:rPr lang="en-US" smtClean="0"/>
              <a:pPr/>
              <a:t>8/17/2011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C7229-49F8-0442-95A5-05574555BB2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 rot="5400000">
            <a:off x="4658724" y="3355723"/>
            <a:ext cx="5934456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8" name="Group 7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4DD91-3E63-404F-AD92-CF06C00B7C29}" type="datetimeFigureOut">
              <a:rPr lang="en-US" smtClean="0"/>
              <a:pPr/>
              <a:t>8/17/2011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C7229-49F8-0442-95A5-05574555BB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284163" y="444728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4DD91-3E63-404F-AD92-CF06C00B7C29}" type="datetimeFigureOut">
              <a:rPr lang="en-US" smtClean="0"/>
              <a:pPr/>
              <a:t>8/17/2011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C7229-49F8-0442-95A5-05574555BB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2017058"/>
            <a:ext cx="8574087" cy="4377391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20" y="1532965"/>
            <a:ext cx="7754284" cy="484094"/>
          </a:xfrm>
        </p:spPr>
        <p:txBody>
          <a:bodyPr>
            <a:normAutofit/>
          </a:bodyPr>
          <a:lstStyle>
            <a:lvl1pPr marL="0" indent="0" algn="l">
              <a:lnSpc>
                <a:spcPts val="2000"/>
              </a:lnSpc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grpSp>
        <p:nvGrpSpPr>
          <p:cNvPr id="7" name="Group 16"/>
          <p:cNvGrpSpPr/>
          <p:nvPr/>
        </p:nvGrpSpPr>
        <p:grpSpPr>
          <a:xfrm>
            <a:off x="284163" y="1906542"/>
            <a:ext cx="8576373" cy="137411"/>
            <a:chOff x="284163" y="1759424"/>
            <a:chExt cx="8576373" cy="137411"/>
          </a:xfrm>
        </p:grpSpPr>
        <p:sp>
          <p:nvSpPr>
            <p:cNvPr id="11" name="Rectangle 10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8230889" y="444728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8633" y="444728"/>
            <a:ext cx="7810967" cy="1088237"/>
          </a:xfrm>
          <a:noFill/>
        </p:spPr>
        <p:txBody>
          <a:bodyPr bIns="45720" anchor="b" anchorCtr="0">
            <a:normAutofit/>
          </a:bodyPr>
          <a:lstStyle>
            <a:lvl1pPr algn="l">
              <a:lnSpc>
                <a:spcPts val="4600"/>
              </a:lnSpc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" name="Group 8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9768" y="4814125"/>
            <a:ext cx="7772400" cy="1051560"/>
          </a:xfrm>
          <a:noFill/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200" b="0" i="0" kern="1200" cap="none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5488" y="5861304"/>
            <a:ext cx="7735824" cy="402336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4400" rtl="0" eaLnBrk="1" latinLnBrk="0" hangingPunct="1">
              <a:spcBef>
                <a:spcPts val="2000"/>
              </a:spcBef>
              <a:buClr>
                <a:schemeClr val="bg1">
                  <a:lumMod val="65000"/>
                </a:schemeClr>
              </a:buClr>
              <a:buSzPct val="90000"/>
              <a:buFont typeface="Wingdings" pitchFamily="2" charset="2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4DD91-3E63-404F-AD92-CF06C00B7C29}" type="datetimeFigureOut">
              <a:rPr lang="en-US" smtClean="0"/>
              <a:pPr/>
              <a:t>8/17/2011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C7229-49F8-0442-95A5-05574555BB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284162" y="443754"/>
            <a:ext cx="8574087" cy="437029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4DD91-3E63-404F-AD92-CF06C00B7C29}" type="datetimeFigureOut">
              <a:rPr lang="en-US" smtClean="0"/>
              <a:pPr/>
              <a:t>8/17/2011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C7229-49F8-0442-95A5-05574555BB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4163" y="4801575"/>
            <a:ext cx="8574087" cy="1468437"/>
          </a:xfrm>
          <a:prstGeom prst="rect">
            <a:avLst/>
          </a:prstGeom>
          <a:solidFill>
            <a:schemeClr val="tx1">
              <a:lumMod val="85000"/>
              <a:lumOff val="15000"/>
              <a:alpha val="85000"/>
            </a:schemeClr>
          </a:solidFill>
        </p:spPr>
        <p:txBody>
          <a:bodyPr vert="horz" lIns="91440" tIns="45720" rIns="182880" bIns="365760" rtlCol="0" anchor="b" anchorCtr="0">
            <a:normAutofit/>
          </a:bodyPr>
          <a:lstStyle/>
          <a:p>
            <a:pPr algn="l" defTabSz="914400" rtl="0" eaLnBrk="1" latinLnBrk="0" hangingPunct="1">
              <a:spcBef>
                <a:spcPct val="0"/>
              </a:spcBef>
              <a:buNone/>
            </a:pPr>
            <a:endParaRPr sz="4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84163" y="6263389"/>
            <a:ext cx="8576373" cy="137411"/>
            <a:chOff x="284163" y="1759424"/>
            <a:chExt cx="8576373" cy="137411"/>
          </a:xfrm>
        </p:grpSpPr>
        <p:sp>
          <p:nvSpPr>
            <p:cNvPr id="9" name="Rectangle 8"/>
            <p:cNvSpPr/>
            <p:nvPr/>
          </p:nvSpPr>
          <p:spPr>
            <a:xfrm>
              <a:off x="284163" y="1759424"/>
              <a:ext cx="2743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3026392" y="1759424"/>
              <a:ext cx="1600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26864" y="1759424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8230889" y="4801575"/>
            <a:ext cx="587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sz="3600">
                <a:solidFill>
                  <a:schemeClr val="bg1"/>
                </a:solidFill>
                <a:sym typeface="Wingdings"/>
              </a:rPr>
              <a:t></a:t>
            </a:r>
            <a:endParaRPr sz="36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0306" y="4814047"/>
            <a:ext cx="7772400" cy="1048871"/>
          </a:xfrm>
          <a:noFill/>
        </p:spPr>
        <p:txBody>
          <a:bodyPr anchor="b" anchorCtr="0">
            <a:normAutofit/>
          </a:bodyPr>
          <a:lstStyle>
            <a:lvl1pPr algn="l">
              <a:defRPr sz="4200" b="0" i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0647" y="5862918"/>
            <a:ext cx="7732059" cy="40341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9" name="Group 8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0" name="Rectangle 9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03412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78188" y="2151063"/>
            <a:ext cx="3931920" cy="39751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4DD91-3E63-404F-AD92-CF06C00B7C29}" type="datetimeFigureOut">
              <a:rPr lang="en-US" smtClean="0"/>
              <a:pPr/>
              <a:t>8/17/2011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C7229-49F8-0442-95A5-05574555BB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1" name="Group 10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12" name="Rectangle 11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3412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ts val="32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03412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79495" y="1735138"/>
            <a:ext cx="3931920" cy="833250"/>
          </a:xfrm>
        </p:spPr>
        <p:txBody>
          <a:bodyPr anchor="b">
            <a:noAutofit/>
          </a:bodyPr>
          <a:lstStyle>
            <a:lvl1pPr marL="0" indent="0" algn="ctr">
              <a:lnSpc>
                <a:spcPts val="3200"/>
              </a:lnSpc>
              <a:buNone/>
              <a:defRPr sz="26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79495" y="2590800"/>
            <a:ext cx="3931920" cy="3535362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4DD91-3E63-404F-AD92-CF06C00B7C29}" type="datetimeFigureOut">
              <a:rPr lang="en-US" smtClean="0"/>
              <a:pPr/>
              <a:t>8/17/2011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C7229-49F8-0442-95A5-05574555BB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84163" y="455773"/>
            <a:ext cx="8574087" cy="1133949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7" name="Group 6"/>
          <p:cNvGrpSpPr/>
          <p:nvPr/>
        </p:nvGrpSpPr>
        <p:grpSpPr>
          <a:xfrm>
            <a:off x="284163" y="1577847"/>
            <a:ext cx="8576373" cy="137411"/>
            <a:chOff x="284163" y="1577847"/>
            <a:chExt cx="8576373" cy="137411"/>
          </a:xfrm>
        </p:grpSpPr>
        <p:sp>
          <p:nvSpPr>
            <p:cNvPr id="8" name="Rectangle 7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9" name="Rectangle 8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0" name="Rectangle 9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4DD91-3E63-404F-AD92-CF06C00B7C29}" type="datetimeFigureOut">
              <a:rPr lang="en-US" smtClean="0"/>
              <a:pPr/>
              <a:t>8/17/2011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C7229-49F8-0442-95A5-05574555BB2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4DD91-3E63-404F-AD92-CF06C00B7C29}" type="datetimeFigureOut">
              <a:rPr lang="en-US" smtClean="0"/>
              <a:pPr/>
              <a:t>8/17/2011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6C7229-49F8-0442-95A5-05574555BB27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284163" y="452718"/>
            <a:ext cx="8576373" cy="137411"/>
            <a:chOff x="284163" y="1577847"/>
            <a:chExt cx="8576373" cy="137411"/>
          </a:xfrm>
        </p:grpSpPr>
        <p:sp>
          <p:nvSpPr>
            <p:cNvPr id="6" name="Rectangle 5"/>
            <p:cNvSpPr/>
            <p:nvPr/>
          </p:nvSpPr>
          <p:spPr>
            <a:xfrm>
              <a:off x="284163" y="1577847"/>
              <a:ext cx="1600200" cy="13741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7" name="Rectangle 6"/>
            <p:cNvSpPr/>
            <p:nvPr/>
          </p:nvSpPr>
          <p:spPr>
            <a:xfrm>
              <a:off x="1885174" y="1577847"/>
              <a:ext cx="2743200" cy="13741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8" name="Rectangle 7"/>
            <p:cNvSpPr/>
            <p:nvPr/>
          </p:nvSpPr>
          <p:spPr>
            <a:xfrm>
              <a:off x="4626864" y="1577847"/>
              <a:ext cx="4233672" cy="13741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81503" y="2133600"/>
            <a:ext cx="7076747" cy="3992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794936" y="643703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AAA4DD91-3E63-404F-AD92-CF06C00B7C29}" type="datetimeFigureOut">
              <a:rPr lang="en-US" smtClean="0"/>
              <a:pPr/>
              <a:t>8/17/2011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9698" y="6437032"/>
            <a:ext cx="61249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6459" y="167347"/>
            <a:ext cx="630621" cy="359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fld id="{446C7229-49F8-0442-95A5-05574555BB2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4163" y="630382"/>
            <a:ext cx="8574087" cy="967840"/>
          </a:xfrm>
          <a:prstGeom prst="rect">
            <a:avLst/>
          </a:prstGeom>
          <a:solidFill>
            <a:schemeClr val="tx1">
              <a:lumMod val="85000"/>
              <a:lumOff val="15000"/>
              <a:alpha val="70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r" defTabSz="914400" rtl="0" eaLnBrk="1" latinLnBrk="0" hangingPunct="1">
        <a:spcBef>
          <a:spcPct val="0"/>
        </a:spcBef>
        <a:buNone/>
        <a:defRPr sz="4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4025" indent="-454025" algn="l" defTabSz="914400" rtl="0" eaLnBrk="1" latinLnBrk="0" hangingPunct="1">
        <a:spcBef>
          <a:spcPts val="20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260475" indent="-346075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600200" indent="-339725" algn="l" defTabSz="914400" rtl="0" eaLnBrk="1" latinLnBrk="0" hangingPunct="1">
        <a:spcBef>
          <a:spcPts val="600"/>
        </a:spcBef>
        <a:buClr>
          <a:schemeClr val="tx1">
            <a:lumMod val="75000"/>
            <a:lumOff val="2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939925" indent="-331788" algn="l" defTabSz="914400" rtl="0" eaLnBrk="1" latinLnBrk="0" hangingPunct="1">
        <a:spcBef>
          <a:spcPts val="600"/>
        </a:spcBef>
        <a:buClr>
          <a:schemeClr val="bg1">
            <a:lumMod val="65000"/>
          </a:schemeClr>
        </a:buClr>
        <a:buSzPct val="90000"/>
        <a:buFont typeface="Wingdings" pitchFamily="2" charset="2"/>
        <a:buChar char="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Strategic Planning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The Difference Between Success and Failure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017060"/>
            <a:ext cx="8610599" cy="51205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Steps in Strategic Planning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Describe the Current State</a:t>
            </a:r>
          </a:p>
          <a:p>
            <a:r>
              <a:rPr lang="en-US" sz="3200" dirty="0" smtClean="0"/>
              <a:t>Describe the Desired State</a:t>
            </a:r>
          </a:p>
          <a:p>
            <a:r>
              <a:rPr lang="en-US" sz="3200" dirty="0" smtClean="0"/>
              <a:t>Develop Strategies</a:t>
            </a:r>
          </a:p>
          <a:p>
            <a:r>
              <a:rPr lang="en-US" sz="3200" dirty="0" smtClean="0"/>
              <a:t>Measure Performance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Arrow 10"/>
          <p:cNvSpPr/>
          <p:nvPr/>
        </p:nvSpPr>
        <p:spPr>
          <a:xfrm rot="5400000">
            <a:off x="5067300" y="5524500"/>
            <a:ext cx="1371600" cy="1143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/>
          </a:p>
          <a:p>
            <a:pPr algn="ctr"/>
            <a:endParaRPr/>
          </a:p>
        </p:txBody>
      </p:sp>
      <p:sp>
        <p:nvSpPr>
          <p:cNvPr id="12" name="Right Arrow 11"/>
          <p:cNvSpPr/>
          <p:nvPr/>
        </p:nvSpPr>
        <p:spPr>
          <a:xfrm rot="5400000">
            <a:off x="3048000" y="5524500"/>
            <a:ext cx="1371600" cy="1143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/>
          </a:p>
          <a:p>
            <a:pPr algn="ctr"/>
            <a:endParaRPr/>
          </a:p>
        </p:txBody>
      </p:sp>
      <p:sp>
        <p:nvSpPr>
          <p:cNvPr id="9" name="Right Arrow 8"/>
          <p:cNvSpPr/>
          <p:nvPr/>
        </p:nvSpPr>
        <p:spPr>
          <a:xfrm>
            <a:off x="6629400" y="2209800"/>
            <a:ext cx="1371600" cy="1143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/>
          </a:p>
          <a:p>
            <a:pPr algn="ctr"/>
            <a:endParaRPr/>
          </a:p>
        </p:txBody>
      </p:sp>
      <p:sp>
        <p:nvSpPr>
          <p:cNvPr id="10" name="Right Arrow 9"/>
          <p:cNvSpPr/>
          <p:nvPr/>
        </p:nvSpPr>
        <p:spPr>
          <a:xfrm>
            <a:off x="6629400" y="4038600"/>
            <a:ext cx="1371600" cy="1143000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  <a:p>
            <a:pPr algn="ctr"/>
            <a:endParaRPr/>
          </a:p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6705600" y="2558534"/>
            <a:ext cx="1468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Internal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761163" y="4419600"/>
            <a:ext cx="1468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External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Describe the Current State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4163" y="1748135"/>
            <a:ext cx="3144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SWOT Analysis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2819400" y="1905000"/>
            <a:ext cx="1905000" cy="1752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724400" y="3657600"/>
            <a:ext cx="1905000" cy="17526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19400" y="3657600"/>
            <a:ext cx="1905000" cy="175260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724400" y="1905000"/>
            <a:ext cx="1905000" cy="17526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3332163" y="1958370"/>
            <a:ext cx="14684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GENUINE"/>
              </a:rPr>
              <a:t>S</a:t>
            </a:r>
            <a:endParaRPr lang="en-US" sz="9600" b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GENUINE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29200" y="1958370"/>
            <a:ext cx="14684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cs typeface="GENUINE"/>
              </a:rPr>
              <a:t>W</a:t>
            </a:r>
            <a:endParaRPr lang="en-US" sz="9600" b="1" dirty="0">
              <a:solidFill>
                <a:schemeClr val="accent4">
                  <a:lumMod val="40000"/>
                  <a:lumOff val="60000"/>
                </a:schemeClr>
              </a:solidFill>
              <a:latin typeface="+mj-lt"/>
              <a:cs typeface="GENUINE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255963" y="3657600"/>
            <a:ext cx="14684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+mj-lt"/>
                <a:cs typeface="GENUINE"/>
              </a:rPr>
              <a:t>O</a:t>
            </a:r>
            <a:endParaRPr lang="en-US" sz="9600" b="1" dirty="0">
              <a:solidFill>
                <a:schemeClr val="accent5">
                  <a:lumMod val="40000"/>
                  <a:lumOff val="60000"/>
                </a:schemeClr>
              </a:solidFill>
              <a:latin typeface="+mj-lt"/>
              <a:cs typeface="GENUINE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37163" y="3688140"/>
            <a:ext cx="14684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cs typeface="GENUINE"/>
              </a:rPr>
              <a:t>T</a:t>
            </a:r>
            <a:endParaRPr lang="en-US" sz="9600" b="1" dirty="0">
              <a:solidFill>
                <a:schemeClr val="accent2">
                  <a:lumMod val="40000"/>
                  <a:lumOff val="60000"/>
                </a:schemeClr>
              </a:solidFill>
              <a:latin typeface="+mj-lt"/>
              <a:cs typeface="GENUINE"/>
            </a:endParaRPr>
          </a:p>
        </p:txBody>
      </p:sp>
      <p:sp>
        <p:nvSpPr>
          <p:cNvPr id="19" name="TextBox 18"/>
          <p:cNvSpPr txBox="1"/>
          <p:nvPr/>
        </p:nvSpPr>
        <p:spPr>
          <a:xfrm rot="16200000">
            <a:off x="3043515" y="5502553"/>
            <a:ext cx="1468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Positive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 rot="16200000">
            <a:off x="5013048" y="5578753"/>
            <a:ext cx="1468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Negative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9" grpId="0" animBg="1"/>
      <p:bldP spid="10" grpId="0" animBg="1"/>
      <p:bldP spid="13" grpId="0"/>
      <p:bldP spid="18" grpId="0"/>
      <p:bldP spid="5" grpId="0" animBg="1"/>
      <p:bldP spid="6" grpId="0" animBg="1"/>
      <p:bldP spid="7" grpId="0" animBg="1"/>
      <p:bldP spid="8" grpId="0" animBg="1"/>
      <p:bldP spid="14" grpId="0"/>
      <p:bldP spid="15" grpId="0"/>
      <p:bldP spid="16" grpId="0"/>
      <p:bldP spid="17" grpId="0"/>
      <p:bldP spid="19" grpId="0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Describe the Desired State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84163" y="1748135"/>
            <a:ext cx="3144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Visioning Process</a:t>
            </a:r>
            <a:endParaRPr lang="en-US" sz="2400" dirty="0"/>
          </a:p>
        </p:txBody>
      </p:sp>
      <p:sp>
        <p:nvSpPr>
          <p:cNvPr id="5" name="Cloud Callout 4"/>
          <p:cNvSpPr/>
          <p:nvPr/>
        </p:nvSpPr>
        <p:spPr>
          <a:xfrm>
            <a:off x="1066800" y="2514600"/>
            <a:ext cx="2971800" cy="1981200"/>
          </a:xfrm>
          <a:prstGeom prst="cloudCallou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loud Callout 5"/>
          <p:cNvSpPr/>
          <p:nvPr/>
        </p:nvSpPr>
        <p:spPr>
          <a:xfrm rot="1911757">
            <a:off x="5587429" y="2233338"/>
            <a:ext cx="2971800" cy="1981200"/>
          </a:xfrm>
          <a:prstGeom prst="cloudCallou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Callout 6"/>
          <p:cNvSpPr/>
          <p:nvPr/>
        </p:nvSpPr>
        <p:spPr>
          <a:xfrm rot="754473">
            <a:off x="2552700" y="3859055"/>
            <a:ext cx="2971800" cy="1981200"/>
          </a:xfrm>
          <a:prstGeom prst="cloudCallout">
            <a:avLst/>
          </a:prstGeom>
          <a:solidFill>
            <a:schemeClr val="accent4"/>
          </a:solidFill>
          <a:ln>
            <a:solidFill>
              <a:srgbClr val="6585C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loud Callout 7"/>
          <p:cNvSpPr/>
          <p:nvPr/>
        </p:nvSpPr>
        <p:spPr>
          <a:xfrm rot="20879355">
            <a:off x="5126611" y="4326124"/>
            <a:ext cx="2971800" cy="1981200"/>
          </a:xfrm>
          <a:prstGeom prst="cloudCallou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 rot="21257121">
            <a:off x="1195792" y="2727460"/>
            <a:ext cx="280479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What trends are changing the needs of our organization?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 rot="1532322">
            <a:off x="5684081" y="2603364"/>
            <a:ext cx="280479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What are others doing that is innovative?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 rot="359425">
            <a:off x="2569577" y="4181681"/>
            <a:ext cx="280479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What is one thing that could drastically improve things?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 rot="20343947">
            <a:off x="5226736" y="4662816"/>
            <a:ext cx="280479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Where do we want to be three years from now?  Five?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Develop Strategies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781175" y="2438400"/>
          <a:ext cx="7077075" cy="399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84163" y="1748135"/>
            <a:ext cx="3144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Balanced Scorecard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Measure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Include both output and outcome measures</a:t>
            </a:r>
          </a:p>
          <a:p>
            <a:r>
              <a:rPr lang="en-US" dirty="0" smtClean="0"/>
              <a:t>Define what data will be used to determine the measure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Tallahassee PMI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124200" y="2620963"/>
            <a:ext cx="1905000" cy="17526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029200" y="4373563"/>
            <a:ext cx="1905000" cy="175260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124200" y="4373563"/>
            <a:ext cx="1905000" cy="175260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029200" y="2620963"/>
            <a:ext cx="1905000" cy="1752600"/>
          </a:xfrm>
          <a:prstGeom prst="rect">
            <a:avLst/>
          </a:prstGeom>
          <a:solidFill>
            <a:schemeClr val="accent4"/>
          </a:solidFill>
          <a:ln>
            <a:solidFill>
              <a:schemeClr val="accent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636963" y="2674333"/>
            <a:ext cx="14684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chemeClr val="accent1">
                    <a:lumMod val="40000"/>
                    <a:lumOff val="60000"/>
                  </a:schemeClr>
                </a:solidFill>
                <a:latin typeface="+mj-lt"/>
                <a:cs typeface="GENUINE"/>
              </a:rPr>
              <a:t>S</a:t>
            </a:r>
            <a:endParaRPr lang="en-US" sz="9600" b="1" dirty="0">
              <a:solidFill>
                <a:schemeClr val="accent1">
                  <a:lumMod val="40000"/>
                  <a:lumOff val="60000"/>
                </a:schemeClr>
              </a:solidFill>
              <a:latin typeface="+mj-lt"/>
              <a:cs typeface="GENUINE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4000" y="2674333"/>
            <a:ext cx="14684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chemeClr val="accent4">
                    <a:lumMod val="40000"/>
                    <a:lumOff val="60000"/>
                  </a:schemeClr>
                </a:solidFill>
                <a:latin typeface="+mj-lt"/>
                <a:cs typeface="GENUINE"/>
              </a:rPr>
              <a:t>W</a:t>
            </a:r>
            <a:endParaRPr lang="en-US" sz="9600" b="1" dirty="0">
              <a:solidFill>
                <a:schemeClr val="accent4">
                  <a:lumMod val="40000"/>
                  <a:lumOff val="60000"/>
                </a:schemeClr>
              </a:solidFill>
              <a:latin typeface="+mj-lt"/>
              <a:cs typeface="GENUINE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0763" y="4373563"/>
            <a:ext cx="14684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chemeClr val="accent5">
                    <a:lumMod val="40000"/>
                    <a:lumOff val="60000"/>
                  </a:schemeClr>
                </a:solidFill>
                <a:latin typeface="+mj-lt"/>
                <a:cs typeface="GENUINE"/>
              </a:rPr>
              <a:t>O</a:t>
            </a:r>
            <a:endParaRPr lang="en-US" sz="9600" b="1" dirty="0">
              <a:solidFill>
                <a:schemeClr val="accent5">
                  <a:lumMod val="40000"/>
                  <a:lumOff val="60000"/>
                </a:schemeClr>
              </a:solidFill>
              <a:latin typeface="+mj-lt"/>
              <a:cs typeface="GENUINE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541963" y="4404103"/>
            <a:ext cx="14684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 smtClean="0">
                <a:solidFill>
                  <a:schemeClr val="accent2">
                    <a:lumMod val="40000"/>
                    <a:lumOff val="60000"/>
                  </a:schemeClr>
                </a:solidFill>
                <a:latin typeface="+mj-lt"/>
                <a:cs typeface="GENUINE"/>
              </a:rPr>
              <a:t>T</a:t>
            </a:r>
            <a:endParaRPr lang="en-US" sz="9600" b="1" dirty="0">
              <a:solidFill>
                <a:schemeClr val="accent2">
                  <a:lumMod val="40000"/>
                  <a:lumOff val="60000"/>
                </a:schemeClr>
              </a:solidFill>
              <a:latin typeface="+mj-lt"/>
              <a:cs typeface="GENUINE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4163" y="1748135"/>
            <a:ext cx="31448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Your turn…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Spectrum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Spectrum">
      <a:majorFont>
        <a:latin typeface="Corbel"/>
        <a:ea typeface=""/>
        <a:cs typeface=""/>
        <a:font script="Jpan" typeface="ＭＳ ゴシック"/>
      </a:majorFont>
      <a:minorFont>
        <a:latin typeface="Calibri"/>
        <a:ea typeface=""/>
        <a:cs typeface=""/>
        <a:font script="Jpan" typeface="ＭＳ ゴシック"/>
      </a:minorFont>
    </a:fontScheme>
    <a:fmtScheme name="Spectrum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70000"/>
                <a:satMod val="150000"/>
              </a:schemeClr>
            </a:gs>
            <a:gs pos="100000">
              <a:schemeClr val="phClr">
                <a:tint val="9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95000"/>
                <a:shade val="70000"/>
                <a:satMod val="150000"/>
              </a:schemeClr>
            </a:gs>
            <a:gs pos="100000">
              <a:schemeClr val="phClr">
                <a:tint val="100000"/>
                <a:shade val="100000"/>
                <a:satMod val="150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6600000" sx="101000" sy="101000" rotWithShape="0">
              <a:srgbClr val="000000">
                <a:alpha val="75000"/>
              </a:srgbClr>
            </a:outerShdw>
          </a:effectLst>
        </a:effectStyle>
        <a:effectStyle>
          <a:effectLst>
            <a:outerShdw blurRad="50800" dir="5400000" sx="105000" sy="105000" algn="ct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4800000"/>
            </a:lightRig>
          </a:scene3d>
          <a:sp3d prstMaterial="matte">
            <a:bevelT w="63500" h="50800" prst="angl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Spectrum.thmx</Template>
  <TotalTime>127</TotalTime>
  <Words>177</Words>
  <Application>Microsoft Office PowerPoint</Application>
  <PresentationFormat>On-screen Show (4:3)</PresentationFormat>
  <Paragraphs>46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Spectrum</vt:lpstr>
      <vt:lpstr>Strategic Planning</vt:lpstr>
      <vt:lpstr>Steps in Strategic Planning</vt:lpstr>
      <vt:lpstr>Describe the Current State</vt:lpstr>
      <vt:lpstr>Describe the Desired State</vt:lpstr>
      <vt:lpstr>Develop Strategies</vt:lpstr>
      <vt:lpstr>Measure Performance</vt:lpstr>
      <vt:lpstr>Tallahassee PMI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Strategic Planning</dc:title>
  <dc:creator>Kristin Watkins</dc:creator>
  <cp:lastModifiedBy>Darlene and Bill</cp:lastModifiedBy>
  <cp:revision>12</cp:revision>
  <dcterms:created xsi:type="dcterms:W3CDTF">2011-08-01T00:25:53Z</dcterms:created>
  <dcterms:modified xsi:type="dcterms:W3CDTF">2011-08-17T21:08:55Z</dcterms:modified>
</cp:coreProperties>
</file>