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9" r:id="rId3"/>
    <p:sldId id="267" r:id="rId4"/>
    <p:sldId id="280" r:id="rId5"/>
    <p:sldId id="281" r:id="rId6"/>
    <p:sldId id="266" r:id="rId7"/>
    <p:sldId id="268" r:id="rId8"/>
    <p:sldId id="269" r:id="rId9"/>
    <p:sldId id="262" r:id="rId10"/>
    <p:sldId id="257" r:id="rId11"/>
    <p:sldId id="265" r:id="rId12"/>
    <p:sldId id="27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8" autoAdjust="0"/>
    <p:restoredTop sz="94660"/>
  </p:normalViewPr>
  <p:slideViewPr>
    <p:cSldViewPr>
      <p:cViewPr>
        <p:scale>
          <a:sx n="70" d="100"/>
          <a:sy n="70" d="100"/>
        </p:scale>
        <p:origin x="-40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4876800"/>
            <a:ext cx="9144000" cy="19812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1" y="5029201"/>
            <a:ext cx="6858000" cy="17287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71600" y="1600200"/>
            <a:ext cx="6477000" cy="2514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5029200"/>
            <a:ext cx="2057400" cy="1725613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7F3605E-B41E-4BE6-A189-A2213047D2CF}" type="datetimeFigureOut">
              <a:rPr lang="en-US"/>
              <a:pPr>
                <a:defRPr/>
              </a:pPr>
              <a:t>4/5/2011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48D41B5-7EF5-4230-89B6-27F4143CB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BF15E-8C49-4B03-B552-64529670B44A}" type="datetimeFigureOut">
              <a:rPr lang="en-US"/>
              <a:pPr>
                <a:defRPr/>
              </a:pPr>
              <a:t>4/5/2011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152400" y="2514600"/>
            <a:ext cx="5334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DEE8D-8958-4F7D-9A5D-A03E474418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457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Cick</a:t>
            </a:r>
            <a:r>
              <a:rPr lang="en-US" dirty="0" smtClean="0"/>
              <a:t>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F914D-1EF2-4A40-A7AC-3C2E3B0DCB8D}" type="datetimeFigureOut">
              <a:rPr lang="en-US"/>
              <a:pPr>
                <a:defRPr/>
              </a:pPr>
              <a:t>4/5/2011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D5E1AC1-E707-4EE9-B9FD-3C3CFFEA6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BC82F84-C448-48E7-8141-CB76E300DF0A}" type="datetimeFigureOut">
              <a:rPr lang="en-US"/>
              <a:pPr>
                <a:defRPr/>
              </a:pPr>
              <a:t>4/5/2011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3" r:id="rId2"/>
    <p:sldLayoutId id="2147483708" r:id="rId3"/>
    <p:sldLayoutId id="2147483711" r:id="rId4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9BBB5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8064A2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295400"/>
            <a:ext cx="8839200" cy="27432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Project Management</a:t>
            </a:r>
            <a:br>
              <a:rPr lang="en-US" dirty="0" smtClean="0"/>
            </a:br>
            <a:r>
              <a:rPr lang="en-US" dirty="0" smtClean="0"/>
              <a:t>in Elections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Leon County, FL</a:t>
            </a:r>
            <a:endParaRPr lang="en-US" sz="3100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2438400" y="5105400"/>
            <a:ext cx="4953000" cy="147796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sz="1400" dirty="0" smtClean="0">
                <a:latin typeface="Georgia" pitchFamily="18" charset="0"/>
              </a:rPr>
              <a:t>Ion Sancho</a:t>
            </a:r>
          </a:p>
          <a:p>
            <a:pPr>
              <a:spcBef>
                <a:spcPct val="0"/>
              </a:spcBef>
            </a:pPr>
            <a:r>
              <a:rPr lang="en-US" sz="1400" dirty="0" smtClean="0">
                <a:latin typeface="Georgia" pitchFamily="18" charset="0"/>
              </a:rPr>
              <a:t>Supervisor of Elections</a:t>
            </a:r>
          </a:p>
          <a:p>
            <a:pPr>
              <a:spcBef>
                <a:spcPct val="0"/>
              </a:spcBef>
            </a:pPr>
            <a:r>
              <a:rPr lang="en-US" sz="1400" dirty="0" smtClean="0">
                <a:latin typeface="Georgia" pitchFamily="18" charset="0"/>
              </a:rPr>
              <a:t>Leon County, FL </a:t>
            </a:r>
          </a:p>
          <a:p>
            <a:pPr>
              <a:spcBef>
                <a:spcPct val="0"/>
              </a:spcBef>
            </a:pPr>
            <a:r>
              <a:rPr lang="en-US" sz="1400" dirty="0" smtClean="0">
                <a:latin typeface="Georgia" pitchFamily="18" charset="0"/>
              </a:rPr>
              <a:t>LeonVotes.org</a:t>
            </a:r>
          </a:p>
          <a:p>
            <a:pPr>
              <a:spcBef>
                <a:spcPct val="0"/>
              </a:spcBef>
            </a:pPr>
            <a:r>
              <a:rPr lang="en-US" sz="1400" dirty="0" smtClean="0">
                <a:latin typeface="Georgia" pitchFamily="18" charset="0"/>
              </a:rPr>
              <a:t>ion@leoncountyfl.gov</a:t>
            </a:r>
          </a:p>
        </p:txBody>
      </p:sp>
      <p:pic>
        <p:nvPicPr>
          <p:cNvPr id="9220" name="Picture 2" descr="I:\Files\ART\LOGOS\2010\SOE logo bev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029200"/>
            <a:ext cx="1574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1295400"/>
          </a:xfrm>
        </p:spPr>
        <p:txBody>
          <a:bodyPr/>
          <a:lstStyle/>
          <a:p>
            <a:r>
              <a:rPr lang="en-US" dirty="0" smtClean="0"/>
              <a:t>Facts about Leon County Voters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52400" y="1981200"/>
            <a:ext cx="8763000" cy="46482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SzPct val="80000"/>
              <a:buFont typeface="Arial" pitchFamily="34" charset="0"/>
              <a:buChar char="•"/>
              <a:defRPr/>
            </a:pPr>
            <a:r>
              <a:rPr lang="en-US" dirty="0" smtClean="0"/>
              <a:t> </a:t>
            </a:r>
            <a:r>
              <a:rPr lang="en-US" sz="3200" dirty="0" smtClean="0"/>
              <a:t>170,000 registered voters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000" dirty="0" smtClean="0"/>
              <a:t>95,000 DEMS (55%)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000" dirty="0" smtClean="0"/>
              <a:t>47,000 REPS (27%)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000" dirty="0" smtClean="0"/>
              <a:t>21,000 NPA (12%)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000" dirty="0" smtClean="0"/>
              <a:t>6,000 Others (6%)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dirty="0" smtClean="0"/>
              <a:t> Leon County population estimate is 261,000 (ACS)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dirty="0" smtClean="0"/>
              <a:t> Leon County 18+ estimate is 208,00</a:t>
            </a:r>
          </a:p>
          <a:p>
            <a:pPr fontAlgn="auto">
              <a:spcAft>
                <a:spcPts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dirty="0" smtClean="0"/>
              <a:t> Voter registration roughly 81% of eligible population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6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dirty="0" smtClean="0"/>
              <a:t>Leon County Compared to the U.S.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304800" y="1905000"/>
          <a:ext cx="8458200" cy="359427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743200"/>
                <a:gridCol w="1143000"/>
                <a:gridCol w="1219200"/>
                <a:gridCol w="1661160"/>
                <a:gridCol w="1691640"/>
              </a:tblGrid>
              <a:tr h="46282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Leon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 %</a:t>
                      </a:r>
                      <a:endParaRPr lang="en-US" dirty="0"/>
                    </a:p>
                  </a:txBody>
                  <a:tcPr/>
                </a:tc>
              </a:tr>
              <a:tr h="462822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262,000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301,462,000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100%</a:t>
                      </a:r>
                      <a:endParaRPr lang="en-US" b="1" dirty="0"/>
                    </a:p>
                  </a:txBody>
                  <a:tcPr/>
                </a:tc>
              </a:tr>
              <a:tr h="462822">
                <a:tc>
                  <a:txBody>
                    <a:bodyPr/>
                    <a:lstStyle/>
                    <a:p>
                      <a:r>
                        <a:rPr lang="en-US" dirty="0" smtClean="0"/>
                        <a:t>White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157,000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198,415,000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/>
                </a:tc>
              </a:tr>
              <a:tr h="440334">
                <a:tc>
                  <a:txBody>
                    <a:bodyPr/>
                    <a:lstStyle/>
                    <a:p>
                      <a:r>
                        <a:rPr lang="en-US" dirty="0" smtClean="0"/>
                        <a:t>Black or African American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81,000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36,496,000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</a:tr>
              <a:tr h="462822"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 or Latino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45,476,000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</a:tr>
              <a:tr h="462822">
                <a:tc>
                  <a:txBody>
                    <a:bodyPr/>
                    <a:lstStyle/>
                    <a:p>
                      <a:r>
                        <a:rPr lang="en-US" dirty="0" smtClean="0"/>
                        <a:t>Asian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14,930,000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</a:tr>
              <a:tr h="462822">
                <a:tc>
                  <a:txBody>
                    <a:bodyPr/>
                    <a:lstStyle/>
                    <a:p>
                      <a:r>
                        <a:rPr lang="en-US" dirty="0" smtClean="0"/>
                        <a:t>Others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4,846,000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2900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Ion Sancho</a:t>
            </a: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Supervisor of Elections</a:t>
            </a: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www.LeonVotes.org</a:t>
            </a: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ion@leoncountyfl.gov</a:t>
            </a: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30723" name="Title 3"/>
          <p:cNvSpPr>
            <a:spLocks noGrp="1"/>
          </p:cNvSpPr>
          <p:nvPr>
            <p:ph type="title"/>
          </p:nvPr>
        </p:nvSpPr>
        <p:spPr>
          <a:xfrm>
            <a:off x="2743200" y="457200"/>
            <a:ext cx="6248400" cy="2057400"/>
          </a:xfrm>
        </p:spPr>
        <p:txBody>
          <a:bodyPr/>
          <a:lstStyle/>
          <a:p>
            <a:r>
              <a:rPr lang="en-US" dirty="0" smtClean="0"/>
              <a:t>Questions &amp; Comments</a:t>
            </a:r>
          </a:p>
        </p:txBody>
      </p:sp>
      <p:pic>
        <p:nvPicPr>
          <p:cNvPr id="30724" name="Picture 2" descr="I:\Files\ART\LOGOS\2010\SOE logo bev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2082800" cy="201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itle 3"/>
          <p:cNvSpPr>
            <a:spLocks noGrp="1"/>
          </p:cNvSpPr>
          <p:nvPr>
            <p:ph type="title"/>
          </p:nvPr>
        </p:nvSpPr>
        <p:spPr>
          <a:xfrm>
            <a:off x="914400" y="838200"/>
            <a:ext cx="7620000" cy="990600"/>
          </a:xfrm>
        </p:spPr>
        <p:txBody>
          <a:bodyPr/>
          <a:lstStyle/>
          <a:p>
            <a:r>
              <a:rPr lang="en-US" dirty="0" smtClean="0"/>
              <a:t>Initiation 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914400" y="2057400"/>
            <a:ext cx="7123113" cy="3581400"/>
          </a:xfrm>
        </p:spPr>
        <p:txBody>
          <a:bodyPr/>
          <a:lstStyle/>
          <a:p>
            <a:r>
              <a:rPr lang="en-US" dirty="0" smtClean="0"/>
              <a:t>Nature and Scope of project </a:t>
            </a:r>
          </a:p>
          <a:p>
            <a:r>
              <a:rPr lang="en-US" dirty="0" smtClean="0"/>
              <a:t>      Determined by statutory laws</a:t>
            </a:r>
          </a:p>
          <a:p>
            <a:r>
              <a:rPr lang="en-US" dirty="0" smtClean="0"/>
              <a:t>	State - election codes</a:t>
            </a:r>
          </a:p>
          <a:p>
            <a:r>
              <a:rPr lang="en-US" dirty="0" smtClean="0"/>
              <a:t>	Federal - VRA, NVRA, HAVA          </a:t>
            </a:r>
          </a:p>
          <a:p>
            <a:r>
              <a:rPr lang="en-US" dirty="0" smtClean="0"/>
              <a:t>      Judicial rulings</a:t>
            </a:r>
          </a:p>
          <a:p>
            <a:r>
              <a:rPr lang="en-US" dirty="0" smtClean="0"/>
              <a:t>              &amp;</a:t>
            </a:r>
          </a:p>
          <a:p>
            <a:r>
              <a:rPr lang="en-US" dirty="0" smtClean="0"/>
              <a:t>      County - physical &amp; fiscal restraints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itle 3"/>
          <p:cNvSpPr>
            <a:spLocks noGrp="1"/>
          </p:cNvSpPr>
          <p:nvPr>
            <p:ph type="title"/>
          </p:nvPr>
        </p:nvSpPr>
        <p:spPr>
          <a:xfrm>
            <a:off x="990600" y="838200"/>
            <a:ext cx="7543800" cy="5334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Initiation </a:t>
            </a:r>
            <a:r>
              <a:rPr lang="en-US" sz="2800" dirty="0" smtClean="0"/>
              <a:t>(cont.)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80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990600" y="2514600"/>
            <a:ext cx="7123113" cy="2362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Apply Agency Mission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Establish Measurable Policies &amp; Goals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Research resources available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Review  current and past operations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Indentify changes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Begin budget development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itle 3"/>
          <p:cNvSpPr>
            <a:spLocks noGrp="1"/>
          </p:cNvSpPr>
          <p:nvPr>
            <p:ph type="title"/>
          </p:nvPr>
        </p:nvSpPr>
        <p:spPr>
          <a:xfrm>
            <a:off x="914400" y="838200"/>
            <a:ext cx="7620000" cy="990600"/>
          </a:xfrm>
        </p:spPr>
        <p:txBody>
          <a:bodyPr/>
          <a:lstStyle/>
          <a:p>
            <a:r>
              <a:rPr lang="en-US" dirty="0" smtClean="0"/>
              <a:t>Planning &amp; Design 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914400" y="2057400"/>
            <a:ext cx="7123113" cy="3581400"/>
          </a:xfrm>
        </p:spPr>
        <p:txBody>
          <a:bodyPr/>
          <a:lstStyle/>
          <a:p>
            <a:r>
              <a:rPr lang="en-US" dirty="0" smtClean="0"/>
              <a:t>Plan time , cost , and resources applied to properly estimate work needed and effectively manage risk for three ways to vote: traditional poll, early, and by mail.</a:t>
            </a:r>
          </a:p>
          <a:p>
            <a:endParaRPr lang="en-US" dirty="0" smtClean="0"/>
          </a:p>
          <a:p>
            <a:r>
              <a:rPr lang="en-US" dirty="0" smtClean="0"/>
              <a:t>Assign resources to all identified tasks in their  logical sequence with target dates.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914400" y="2057400"/>
            <a:ext cx="7123113" cy="3581400"/>
          </a:xfrm>
        </p:spPr>
        <p:txBody>
          <a:bodyPr/>
          <a:lstStyle/>
          <a:p>
            <a:r>
              <a:rPr lang="en-US" dirty="0" smtClean="0"/>
              <a:t>How far in advance do we need to plan for   your ballot?</a:t>
            </a:r>
          </a:p>
          <a:p>
            <a:endParaRPr lang="en-US" dirty="0" smtClean="0"/>
          </a:p>
          <a:p>
            <a:r>
              <a:rPr lang="en-US" dirty="0" smtClean="0"/>
              <a:t>About 20 months in advance, we must submit our budget.  At that time, little is known about the actual election.</a:t>
            </a:r>
          </a:p>
          <a:p>
            <a:endParaRPr lang="en-US" dirty="0" smtClean="0"/>
          </a:p>
          <a:p>
            <a:r>
              <a:rPr lang="en-US" dirty="0" smtClean="0"/>
              <a:t>How will you cast your ballot?</a:t>
            </a:r>
            <a:endParaRPr lang="en-US" dirty="0"/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1066800" y="990600"/>
            <a:ext cx="7620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Planning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(cont.)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12775" y="533400"/>
            <a:ext cx="8153400" cy="990600"/>
          </a:xfrm>
        </p:spPr>
        <p:txBody>
          <a:bodyPr/>
          <a:lstStyle/>
          <a:p>
            <a:r>
              <a:rPr lang="en-US" dirty="0" smtClean="0"/>
              <a:t>Questions for our planning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981200"/>
            <a:ext cx="8153400" cy="4495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What percentage of voter turnout will we receive at each precinct, since ballots must be created on a precinct basis?  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How many candidates will qualify?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How many races will be decided in the Primary Election versus races moving to the General Election?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Where will the voters live 20 months from the initial planning?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How many new voters will be added to the County?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We have 3 Ways to Vote: which way will the voters at each precinct use? 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Do you know today how you will vote in August or November, 2012?  Early, Absentee or at the polls?</a:t>
            </a:r>
          </a:p>
        </p:txBody>
      </p:sp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20000" cy="990600"/>
          </a:xfrm>
        </p:spPr>
        <p:txBody>
          <a:bodyPr/>
          <a:lstStyle/>
          <a:p>
            <a:r>
              <a:rPr lang="en-US" sz="3800" dirty="0" smtClean="0"/>
              <a:t>Questions for our planning </a:t>
            </a:r>
            <a:r>
              <a:rPr lang="en-US" sz="2800" dirty="0" smtClean="0"/>
              <a:t>(cont.)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dirty="0" smtClean="0"/>
              <a:t>Execution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Communication is the key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Coordination of resources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Monitoring  where we are on every assigned task 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Stay the course, or modify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6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dirty="0" smtClean="0"/>
              <a:t>Hitting the Target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8153400" cy="4495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Evaluating  what just occurred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Collect and analyze data from voters, workers, staff and other entities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How can we improve?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S in Elections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C0000"/>
      </a:accent1>
      <a:accent2>
        <a:srgbClr val="FFFFF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GIS in Elections</Template>
  <TotalTime>295</TotalTime>
  <Words>437</Words>
  <Application>Microsoft Office PowerPoint</Application>
  <PresentationFormat>On-screen Show (4:3)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GIS in Elections</vt:lpstr>
      <vt:lpstr>Project Management in Elections  Leon County, FL</vt:lpstr>
      <vt:lpstr>Initiation  </vt:lpstr>
      <vt:lpstr>  Initiation (cont.)  </vt:lpstr>
      <vt:lpstr>Planning &amp; Design  </vt:lpstr>
      <vt:lpstr>Slide 5</vt:lpstr>
      <vt:lpstr>Questions for our planning</vt:lpstr>
      <vt:lpstr>Questions for our planning (cont.)</vt:lpstr>
      <vt:lpstr>Execution</vt:lpstr>
      <vt:lpstr>Hitting the Target</vt:lpstr>
      <vt:lpstr>Facts about Leon County Voters</vt:lpstr>
      <vt:lpstr>Leon County Compared to the U.S.</vt:lpstr>
      <vt:lpstr>Questions &amp; Comments</vt:lpstr>
    </vt:vector>
  </TitlesOfParts>
  <Company>Leon County MIS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GIS &amp; Elections Management  Leon County, FL</dc:title>
  <dc:creator>Chris Moore</dc:creator>
  <cp:lastModifiedBy>Darlene and Bill</cp:lastModifiedBy>
  <cp:revision>29</cp:revision>
  <dcterms:created xsi:type="dcterms:W3CDTF">2011-03-30T18:03:56Z</dcterms:created>
  <dcterms:modified xsi:type="dcterms:W3CDTF">2011-04-05T20:44:22Z</dcterms:modified>
</cp:coreProperties>
</file>