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4" r:id="rId3"/>
    <p:sldId id="258" r:id="rId4"/>
    <p:sldId id="259" r:id="rId5"/>
    <p:sldId id="260" r:id="rId6"/>
    <p:sldId id="261" r:id="rId7"/>
    <p:sldId id="262" r:id="rId8"/>
    <p:sldId id="263"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D2B8"/>
    <a:srgbClr val="DFDCC7"/>
    <a:srgbClr val="B5AD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764" autoAdjust="0"/>
  </p:normalViewPr>
  <p:slideViewPr>
    <p:cSldViewPr>
      <p:cViewPr>
        <p:scale>
          <a:sx n="50" d="100"/>
          <a:sy n="50" d="100"/>
        </p:scale>
        <p:origin x="-117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47C1113A-6F1A-46BB-B4C6-10D019B79DC1}" type="datetimeFigureOut">
              <a:rPr lang="en-US"/>
              <a:pPr>
                <a:defRPr/>
              </a:pPr>
              <a:t>11/30/2010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520A4FCF-58C7-40E5-8BD8-F95C521834D1}" type="slidenum">
              <a:rPr lang="en-US"/>
              <a:pPr>
                <a:defRPr/>
              </a:pPr>
              <a:t>‹#›</a:t>
            </a:fld>
            <a:endParaRPr lang="en-US" dirty="0"/>
          </a:p>
        </p:txBody>
      </p:sp>
    </p:spTree>
    <p:extLst>
      <p:ext uri="{BB962C8B-B14F-4D97-AF65-F5344CB8AC3E}">
        <p14:creationId xmlns:p14="http://schemas.microsoft.com/office/powerpoint/2010/main" val="299908540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Introduction</a:t>
            </a:r>
          </a:p>
          <a:p>
            <a:pPr>
              <a:spcBef>
                <a:spcPct val="0"/>
              </a:spcBef>
              <a:buFontTx/>
              <a:buChar char="•"/>
            </a:pPr>
            <a:r>
              <a:rPr lang="en-US" dirty="0" smtClean="0"/>
              <a:t> My background </a:t>
            </a:r>
          </a:p>
          <a:p>
            <a:pPr lvl="1">
              <a:spcBef>
                <a:spcPct val="0"/>
              </a:spcBef>
              <a:buFontTx/>
              <a:buChar char="•"/>
            </a:pPr>
            <a:r>
              <a:rPr lang="en-US" dirty="0" smtClean="0"/>
              <a:t> Director, Division of Real Estate –</a:t>
            </a:r>
            <a:r>
              <a:rPr lang="en-US" baseline="0" dirty="0" smtClean="0"/>
              <a:t> Florida DMS</a:t>
            </a:r>
            <a:endParaRPr lang="en-US" dirty="0" smtClean="0"/>
          </a:p>
          <a:p>
            <a:pPr lvl="1">
              <a:spcBef>
                <a:spcPct val="0"/>
              </a:spcBef>
              <a:buFontTx/>
              <a:buChar char="•"/>
            </a:pPr>
            <a:r>
              <a:rPr lang="en-US" dirty="0" smtClean="0"/>
              <a:t> Walk/Run with a purpose - Dad &amp; double meaning</a:t>
            </a:r>
          </a:p>
          <a:p>
            <a:pPr lvl="1">
              <a:spcBef>
                <a:spcPct val="0"/>
              </a:spcBef>
              <a:buFontTx/>
              <a:buChar char="•"/>
            </a:pPr>
            <a:r>
              <a:rPr lang="en-US" dirty="0" smtClean="0"/>
              <a:t> Thomasville/Tallahassee connection</a:t>
            </a:r>
          </a:p>
          <a:p>
            <a:pPr lvl="1">
              <a:spcBef>
                <a:spcPct val="0"/>
              </a:spcBef>
              <a:buFontTx/>
              <a:buChar char="•"/>
            </a:pPr>
            <a:r>
              <a:rPr lang="en-US" dirty="0" smtClean="0"/>
              <a:t> Soda</a:t>
            </a:r>
            <a:r>
              <a:rPr lang="en-US" baseline="0" dirty="0" smtClean="0"/>
              <a:t> Fountain</a:t>
            </a:r>
            <a:endParaRPr lang="en-US" dirty="0" smtClean="0"/>
          </a:p>
          <a:p>
            <a:pPr lvl="1">
              <a:spcBef>
                <a:spcPct val="0"/>
              </a:spcBef>
              <a:buFontTx/>
              <a:buChar char="•"/>
            </a:pPr>
            <a:r>
              <a:rPr lang="en-US" dirty="0" smtClean="0"/>
              <a:t> Education / Atlanta / Work my way thru school, </a:t>
            </a:r>
            <a:r>
              <a:rPr lang="en-US" dirty="0" err="1" smtClean="0"/>
              <a:t>Stencel</a:t>
            </a:r>
            <a:r>
              <a:rPr lang="en-US" baseline="0" dirty="0" smtClean="0"/>
              <a:t> Lee Development </a:t>
            </a:r>
            <a:endParaRPr lang="en-US" dirty="0" smtClean="0"/>
          </a:p>
          <a:p>
            <a:pPr lvl="1">
              <a:spcBef>
                <a:spcPct val="0"/>
              </a:spcBef>
              <a:buFontTx/>
              <a:buChar char="•"/>
            </a:pPr>
            <a:r>
              <a:rPr lang="en-US" dirty="0" smtClean="0"/>
              <a:t> IBM Project Management Office – 1996 – 2002</a:t>
            </a:r>
          </a:p>
          <a:p>
            <a:pPr lvl="1">
              <a:spcBef>
                <a:spcPct val="0"/>
              </a:spcBef>
              <a:buFontTx/>
              <a:buChar char="•"/>
            </a:pPr>
            <a:r>
              <a:rPr lang="en-US" dirty="0" smtClean="0"/>
              <a:t> JPMC – 2002 – 2004 – </a:t>
            </a:r>
          </a:p>
          <a:p>
            <a:pPr lvl="1">
              <a:spcBef>
                <a:spcPct val="0"/>
              </a:spcBef>
              <a:buFontTx/>
              <a:buChar char="•"/>
            </a:pPr>
            <a:r>
              <a:rPr lang="en-US" dirty="0" smtClean="0"/>
              <a:t> State of Florida 2004 – now</a:t>
            </a:r>
          </a:p>
          <a:p>
            <a:pPr lvl="1">
              <a:spcBef>
                <a:spcPct val="0"/>
              </a:spcBef>
              <a:buFontTx/>
              <a:buChar char="•"/>
            </a:pPr>
            <a:r>
              <a:rPr lang="en-US" dirty="0" smtClean="0"/>
              <a:t> PMP – 2006</a:t>
            </a:r>
          </a:p>
          <a:p>
            <a:pPr lvl="1">
              <a:spcBef>
                <a:spcPct val="0"/>
              </a:spcBef>
              <a:buFontTx/>
              <a:buChar char="•"/>
            </a:pPr>
            <a:r>
              <a:rPr lang="en-US" dirty="0" smtClean="0"/>
              <a:t> Career and PM Highlights – travel abroad, California,</a:t>
            </a:r>
            <a:r>
              <a:rPr lang="en-US" baseline="0" dirty="0" smtClean="0"/>
              <a:t> NYC.  25 different clients, ERP implementations to Construction projects.  I hope to share some lessons learned along the way, possibly a few nuggets for you to take with you, and possibly make you laugh every now and then to keep you awake.</a:t>
            </a:r>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520A4FCF-58C7-40E5-8BD8-F95C521834D1}"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Agenda: Calvin </a:t>
            </a:r>
            <a:r>
              <a:rPr lang="en-US" dirty="0" err="1" smtClean="0"/>
              <a:t>Borel</a:t>
            </a:r>
            <a:r>
              <a:rPr lang="en-US" dirty="0" smtClean="0"/>
              <a:t> &amp; </a:t>
            </a:r>
            <a:r>
              <a:rPr lang="en-US" dirty="0" err="1" smtClean="0"/>
              <a:t>SuperSavor</a:t>
            </a:r>
            <a:r>
              <a:rPr lang="en-US" dirty="0" smtClean="0"/>
              <a:t> Lessons – Domination of the Track </a:t>
            </a:r>
          </a:p>
          <a:p>
            <a:pPr lvl="1">
              <a:spcBef>
                <a:spcPct val="0"/>
              </a:spcBef>
              <a:buFontTx/>
              <a:buChar char="•"/>
            </a:pPr>
            <a:r>
              <a:rPr lang="en-US" dirty="0" smtClean="0"/>
              <a:t>  Calvin’s story – what we can learn.  Calvin</a:t>
            </a:r>
            <a:r>
              <a:rPr lang="en-US" baseline="0" dirty="0" smtClean="0"/>
              <a:t> </a:t>
            </a:r>
            <a:r>
              <a:rPr lang="en-US" dirty="0" smtClean="0"/>
              <a:t>has</a:t>
            </a:r>
            <a:r>
              <a:rPr lang="en-US" baseline="0" dirty="0" smtClean="0"/>
              <a:t> won 3 of the last 4 </a:t>
            </a:r>
            <a:r>
              <a:rPr lang="en-US" baseline="0" dirty="0" err="1" smtClean="0"/>
              <a:t>Kentucy</a:t>
            </a:r>
            <a:r>
              <a:rPr lang="en-US" baseline="0" dirty="0" smtClean="0"/>
              <a:t> </a:t>
            </a:r>
            <a:r>
              <a:rPr lang="en-US" baseline="0" dirty="0" err="1" smtClean="0"/>
              <a:t>Derbys</a:t>
            </a:r>
            <a:r>
              <a:rPr lang="en-US" baseline="0" dirty="0" smtClean="0"/>
              <a:t> on different horses.  He has won significant races with odds as high as 91-1, and continues to find a way to pull out wins in some of the most challenging circumstance.  This interested me from the parallels of Project Management and Leadership.  What does he do that is so different than the other jockeys?  What is his strategy?  What does to do to “learn and earn” the trust of these animals? How does he overcome obstacles?  Well tonight, I’d like to explore our experiences alongside of Calvin and hopefully, we can learn something new together.</a:t>
            </a:r>
            <a:endParaRPr lang="en-US" dirty="0" smtClean="0"/>
          </a:p>
          <a:p>
            <a:pPr lvl="2">
              <a:spcBef>
                <a:spcPct val="0"/>
              </a:spcBef>
              <a:buFontTx/>
              <a:buChar char="•"/>
            </a:pPr>
            <a:r>
              <a:rPr lang="en-US" dirty="0" smtClean="0"/>
              <a:t> Setting the pace – Planning: I’d like to share</a:t>
            </a:r>
            <a:r>
              <a:rPr lang="en-US" baseline="0" dirty="0" smtClean="0"/>
              <a:t> with you all the </a:t>
            </a:r>
            <a:r>
              <a:rPr lang="en-US" dirty="0" smtClean="0"/>
              <a:t>6 “Ps” of a project.</a:t>
            </a:r>
          </a:p>
          <a:p>
            <a:pPr lvl="2">
              <a:spcBef>
                <a:spcPct val="0"/>
              </a:spcBef>
              <a:buFontTx/>
              <a:buChar char="•"/>
            </a:pPr>
            <a:r>
              <a:rPr lang="en-US" dirty="0" smtClean="0"/>
              <a:t> Finding your stride – Methods and tools for each PM –</a:t>
            </a:r>
            <a:r>
              <a:rPr lang="en-US" baseline="0" dirty="0" smtClean="0"/>
              <a:t> every PM is different, but we all have our own “way” that we manage complex projects.  Again, just a few parallels we’ll draw from Calvin.  </a:t>
            </a:r>
            <a:endParaRPr lang="en-US" dirty="0" smtClean="0"/>
          </a:p>
          <a:p>
            <a:pPr lvl="2">
              <a:spcBef>
                <a:spcPct val="0"/>
              </a:spcBef>
              <a:buFontTx/>
              <a:buChar char="•"/>
            </a:pPr>
            <a:r>
              <a:rPr lang="en-US" dirty="0" smtClean="0"/>
              <a:t> Jockey for Position – PM Styles and Signals: Leading by example.  This is</a:t>
            </a:r>
            <a:r>
              <a:rPr lang="en-US" baseline="0" dirty="0" smtClean="0"/>
              <a:t> one of my favorite topics.  Again, everyone is different, but there are a few reminders here that may help you break through some barriers on your next big project.</a:t>
            </a:r>
            <a:endParaRPr lang="en-US" dirty="0" smtClean="0"/>
          </a:p>
          <a:p>
            <a:pPr lvl="2">
              <a:spcBef>
                <a:spcPct val="0"/>
              </a:spcBef>
              <a:buFontTx/>
              <a:buChar char="•"/>
            </a:pPr>
            <a:r>
              <a:rPr lang="en-US" dirty="0" smtClean="0"/>
              <a:t> Digging Deep – Trust and Relationships - repeating success using different resources.  We’ll speak bit</a:t>
            </a:r>
            <a:r>
              <a:rPr lang="en-US" baseline="0" dirty="0" smtClean="0"/>
              <a:t> about our “trust” account with our teams and stakeholders.  This is where things either get done above and beyond expectations, or become a struggle.</a:t>
            </a:r>
            <a:endParaRPr lang="en-US" dirty="0" smtClean="0"/>
          </a:p>
          <a:p>
            <a:pPr lvl="2">
              <a:spcBef>
                <a:spcPct val="0"/>
              </a:spcBef>
              <a:buFontTx/>
              <a:buChar char="•"/>
            </a:pPr>
            <a:r>
              <a:rPr lang="en-US" dirty="0" smtClean="0"/>
              <a:t> At the Wire – quick</a:t>
            </a:r>
            <a:r>
              <a:rPr lang="en-US" baseline="0" dirty="0" smtClean="0"/>
              <a:t> recap, then Q&amp;A</a:t>
            </a:r>
            <a:endParaRPr lang="en-US" dirty="0"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989DA1-5AC9-41C6-9AA7-DA2212009515}"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a:p>
            <a:pPr>
              <a:spcBef>
                <a:spcPct val="0"/>
              </a:spcBef>
              <a:buFontTx/>
              <a:buChar char="•"/>
            </a:pPr>
            <a:r>
              <a:rPr lang="en-US" dirty="0" smtClean="0"/>
              <a:t>  Setting the pace – back to the track</a:t>
            </a:r>
          </a:p>
          <a:p>
            <a:pPr>
              <a:spcBef>
                <a:spcPct val="0"/>
              </a:spcBef>
              <a:buFontTx/>
              <a:buChar char="•"/>
            </a:pPr>
            <a:r>
              <a:rPr lang="en-US" dirty="0" smtClean="0"/>
              <a:t>  Planning: the 6 “Ps”</a:t>
            </a:r>
          </a:p>
          <a:p>
            <a:pPr>
              <a:spcBef>
                <a:spcPct val="0"/>
              </a:spcBef>
              <a:buFontTx/>
              <a:buChar char="•"/>
            </a:pPr>
            <a:r>
              <a:rPr lang="en-US" dirty="0" smtClean="0"/>
              <a:t>  Goals - Begin with the end in mind – influence diagrams, vetting risks, engaging in creative discussions, engagement with your team.  One of the pitfalls is “analysis paralysis”.  As</a:t>
            </a:r>
            <a:r>
              <a:rPr lang="en-US" baseline="0" dirty="0" smtClean="0"/>
              <a:t> the PM, you have got to keep the team on track.  Don’t look for perfection in planning – get what you need and move.</a:t>
            </a:r>
          </a:p>
          <a:p>
            <a:pPr>
              <a:spcBef>
                <a:spcPct val="0"/>
              </a:spcBef>
              <a:buFontTx/>
              <a:buChar char="•"/>
            </a:pPr>
            <a:r>
              <a:rPr lang="en-US" baseline="0" dirty="0" smtClean="0"/>
              <a:t>  Assess your environment – is the track muddy? If so, what adjustments do you make?  A PM or leader of an organization has go to be light and fast on their feet</a:t>
            </a:r>
            <a:r>
              <a:rPr lang="en-US" baseline="0" smtClean="0"/>
              <a:t>.  Milan </a:t>
            </a:r>
            <a:r>
              <a:rPr lang="en-US" baseline="0" dirty="0" smtClean="0"/>
              <a:t>story – World Cup 2001</a:t>
            </a:r>
            <a:endParaRPr lang="en-US" dirty="0" smtClean="0"/>
          </a:p>
          <a:p>
            <a:pPr>
              <a:spcBef>
                <a:spcPct val="0"/>
              </a:spcBef>
              <a:buFontTx/>
              <a:buChar char="•"/>
            </a:pPr>
            <a:r>
              <a:rPr lang="en-US" dirty="0" smtClean="0"/>
              <a:t>  Take the reigns –  remember PMP training? The goal of any PM or leader is to be respected, trusted and effective. How?</a:t>
            </a:r>
          </a:p>
          <a:p>
            <a:pPr>
              <a:spcBef>
                <a:spcPct val="0"/>
              </a:spcBef>
              <a:buFontTx/>
              <a:buChar char="•"/>
            </a:pPr>
            <a:r>
              <a:rPr lang="en-US" dirty="0" smtClean="0"/>
              <a:t>  Key message: In my experience, the most constant and important message to send to your team is how important they are to you.  This will put you out front, ahead of the pack and keep you there for the duration of your project.</a:t>
            </a:r>
          </a:p>
          <a:p>
            <a:pPr>
              <a:spcBef>
                <a:spcPct val="0"/>
              </a:spcBef>
              <a:buFontTx/>
              <a:buChar char="•"/>
            </a:pPr>
            <a:r>
              <a:rPr lang="en-US" dirty="0" smtClean="0"/>
              <a:t>  Illustration: training</a:t>
            </a:r>
            <a:r>
              <a:rPr lang="en-US" baseline="0" dirty="0" smtClean="0"/>
              <a:t> exercise, challenging the upper brass, and earning their respect.  Demonstrate how important your team is to you.</a:t>
            </a:r>
            <a:endParaRPr lang="en-US" dirty="0"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421095-E284-4EDE-B862-4AC9DC3567D7}"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a:p>
            <a:pPr>
              <a:spcBef>
                <a:spcPct val="0"/>
              </a:spcBef>
              <a:buFontTx/>
              <a:buChar char="•"/>
            </a:pPr>
            <a:r>
              <a:rPr lang="en-US" dirty="0" smtClean="0"/>
              <a:t>  Finding Your Stride – back to the track, settling into</a:t>
            </a:r>
            <a:r>
              <a:rPr lang="en-US" baseline="0" dirty="0" smtClean="0"/>
              <a:t> the race, assessing your position constantly, tracking progress, running the race how you train, and executing your strategy</a:t>
            </a:r>
            <a:endParaRPr lang="en-US" dirty="0" smtClean="0"/>
          </a:p>
          <a:p>
            <a:pPr>
              <a:spcBef>
                <a:spcPct val="0"/>
              </a:spcBef>
              <a:buFontTx/>
              <a:buChar char="•"/>
            </a:pPr>
            <a:r>
              <a:rPr lang="en-US" dirty="0" smtClean="0"/>
              <a:t>  Methods and Tools – every PM brings a different tool box to work.  Some</a:t>
            </a:r>
            <a:r>
              <a:rPr lang="en-US" baseline="0" dirty="0" smtClean="0"/>
              <a:t> are roadmaps from former projects with templates and other project artifacts to help streamline a project. IBM Project Office example – what we did, how we did it, </a:t>
            </a:r>
            <a:endParaRPr lang="en-US" dirty="0" smtClean="0"/>
          </a:p>
          <a:p>
            <a:pPr>
              <a:spcBef>
                <a:spcPct val="0"/>
              </a:spcBef>
              <a:buFontTx/>
              <a:buChar char="•"/>
            </a:pPr>
            <a:r>
              <a:rPr lang="en-US" dirty="0" smtClean="0"/>
              <a:t>  What is your strategy?  - what worked for you once will work again?  Truth or Fallacy?  Method</a:t>
            </a:r>
            <a:r>
              <a:rPr lang="en-US" baseline="0" dirty="0" smtClean="0"/>
              <a:t> adoption workshop.</a:t>
            </a:r>
            <a:endParaRPr lang="en-US" dirty="0" smtClean="0"/>
          </a:p>
          <a:p>
            <a:pPr>
              <a:spcBef>
                <a:spcPct val="0"/>
              </a:spcBef>
              <a:buFontTx/>
              <a:buChar char="•"/>
            </a:pPr>
            <a:r>
              <a:rPr lang="en-US" dirty="0" smtClean="0"/>
              <a:t>  Back to Basics – good fundamentals are key – id requirements, clear achievable objectives, balancing constraints (cost, scope, time &amp; quality)</a:t>
            </a:r>
          </a:p>
          <a:p>
            <a:pPr>
              <a:spcBef>
                <a:spcPct val="0"/>
              </a:spcBef>
              <a:buFontTx/>
              <a:buChar char="•"/>
            </a:pPr>
            <a:r>
              <a:rPr lang="en-US" dirty="0" smtClean="0"/>
              <a:t>  So when things go wrong, what do you do? I attempt see the problem through the eyes of my team.</a:t>
            </a:r>
          </a:p>
          <a:p>
            <a:pPr>
              <a:spcBef>
                <a:spcPct val="0"/>
              </a:spcBef>
              <a:buFontTx/>
              <a:buChar char="•"/>
            </a:pPr>
            <a:r>
              <a:rPr lang="en-US" dirty="0" smtClean="0"/>
              <a:t>  Illustration - ??</a:t>
            </a:r>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DC1CD64-BACB-4B6B-872D-4281CAD32C31}"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a:p>
            <a:pPr>
              <a:spcBef>
                <a:spcPct val="0"/>
              </a:spcBef>
              <a:buFontTx/>
              <a:buChar char="•"/>
            </a:pPr>
            <a:r>
              <a:rPr lang="en-US" dirty="0" smtClean="0"/>
              <a:t>  Jockey for Position – back to the track. This is where strategy</a:t>
            </a:r>
            <a:r>
              <a:rPr lang="en-US" baseline="0" dirty="0" smtClean="0"/>
              <a:t> and tactics begin to shape your race.  How are you adapting to unexpected circumstances?</a:t>
            </a:r>
            <a:endParaRPr lang="en-US" dirty="0" smtClean="0"/>
          </a:p>
          <a:p>
            <a:pPr>
              <a:spcBef>
                <a:spcPct val="0"/>
              </a:spcBef>
              <a:buFontTx/>
              <a:buChar char="•"/>
            </a:pPr>
            <a:r>
              <a:rPr lang="en-US" dirty="0" smtClean="0"/>
              <a:t>  PM Styles – what is the best way?  Taskmaster vs. Influencer – who wins?  Perception of command and control =</a:t>
            </a:r>
          </a:p>
          <a:p>
            <a:pPr>
              <a:spcBef>
                <a:spcPct val="0"/>
              </a:spcBef>
              <a:buFontTx/>
              <a:buChar char="•"/>
            </a:pPr>
            <a:r>
              <a:rPr lang="en-US" dirty="0" smtClean="0"/>
              <a:t>  Lead by example – a good PM will never accomplish what they want done by ordering it to be done.</a:t>
            </a:r>
          </a:p>
          <a:p>
            <a:pPr>
              <a:spcBef>
                <a:spcPct val="0"/>
              </a:spcBef>
              <a:buFontTx/>
              <a:buChar char="•"/>
            </a:pPr>
            <a:r>
              <a:rPr lang="en-US" dirty="0" smtClean="0"/>
              <a:t>  Signals – jockey and horse – pressure, movement, reaction, acceptance – dude ranch story (Buddy)</a:t>
            </a:r>
          </a:p>
          <a:p>
            <a:pPr>
              <a:spcBef>
                <a:spcPct val="0"/>
              </a:spcBef>
              <a:buFontTx/>
              <a:buChar char="•"/>
            </a:pPr>
            <a:r>
              <a:rPr lang="en-US" dirty="0" smtClean="0"/>
              <a:t>  Team reactions:  if they see you fail to enforce a policy or procedure, they feel they can do the same.</a:t>
            </a:r>
          </a:p>
          <a:p>
            <a:pPr>
              <a:spcBef>
                <a:spcPct val="0"/>
              </a:spcBef>
              <a:buFontTx/>
              <a:buChar char="•"/>
            </a:pPr>
            <a:r>
              <a:rPr lang="en-US" dirty="0" smtClean="0"/>
              <a:t>  If they see you spin something to deflect accountability, be prepared for the same.</a:t>
            </a:r>
          </a:p>
          <a:p>
            <a:pPr>
              <a:spcBef>
                <a:spcPct val="0"/>
              </a:spcBef>
              <a:buFontTx/>
              <a:buChar char="•"/>
            </a:pPr>
            <a:r>
              <a:rPr lang="en-US" dirty="0" smtClean="0"/>
              <a:t>  Likewise, if they see you challenge current business practices, they will also do the same.</a:t>
            </a:r>
          </a:p>
          <a:p>
            <a:pPr>
              <a:spcBef>
                <a:spcPct val="0"/>
              </a:spcBef>
              <a:buFontTx/>
              <a:buChar char="•"/>
            </a:pPr>
            <a:r>
              <a:rPr lang="en-US" dirty="0" smtClean="0"/>
              <a:t>  Mirror and the Window – looking internally vs. externally</a:t>
            </a:r>
          </a:p>
          <a:p>
            <a:pPr>
              <a:spcBef>
                <a:spcPct val="0"/>
              </a:spcBef>
              <a:buFontTx/>
              <a:buChar char="•"/>
            </a:pPr>
            <a:r>
              <a:rPr lang="en-US" dirty="0" smtClean="0"/>
              <a:t>  Look in the mirror first, and ask:  Was I clear on articulating goals?  Did I support the team with adequate time and resources? Did I train them adequately?  90% of the time, these questions show me that I’m as much of the problem as my people were.</a:t>
            </a:r>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8D23F8-E069-4C60-9903-708F17A59D2B}"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a:p>
            <a:pPr>
              <a:spcBef>
                <a:spcPct val="0"/>
              </a:spcBef>
              <a:buFontTx/>
              <a:buChar char="•"/>
            </a:pPr>
            <a:r>
              <a:rPr lang="en-US" dirty="0" smtClean="0"/>
              <a:t>  Digging Deep through the final stretch – This</a:t>
            </a:r>
            <a:r>
              <a:rPr lang="en-US" baseline="0" dirty="0" smtClean="0"/>
              <a:t> is where the rubber meets the road.  When you need ho</a:t>
            </a:r>
            <a:endParaRPr lang="en-US" dirty="0" smtClean="0"/>
          </a:p>
          <a:p>
            <a:pPr>
              <a:spcBef>
                <a:spcPct val="0"/>
              </a:spcBef>
              <a:buFontTx/>
              <a:buChar char="•"/>
            </a:pPr>
            <a:r>
              <a:rPr lang="en-US" dirty="0" smtClean="0"/>
              <a:t>  When you need that 110%, how do you get it?</a:t>
            </a:r>
          </a:p>
          <a:p>
            <a:pPr>
              <a:spcBef>
                <a:spcPct val="0"/>
              </a:spcBef>
              <a:buFontTx/>
              <a:buChar char="•"/>
            </a:pPr>
            <a:r>
              <a:rPr lang="en-US" dirty="0" smtClean="0"/>
              <a:t>  Its all about the trust and relationships you have built</a:t>
            </a:r>
          </a:p>
          <a:p>
            <a:pPr>
              <a:spcBef>
                <a:spcPct val="0"/>
              </a:spcBef>
              <a:buFontTx/>
              <a:buChar char="•"/>
            </a:pPr>
            <a:r>
              <a:rPr lang="en-US" dirty="0" smtClean="0"/>
              <a:t>  Illustration: PMO Advisory Board at JPMC – criticism and the shut-down effect</a:t>
            </a:r>
          </a:p>
          <a:p>
            <a:pPr>
              <a:spcBef>
                <a:spcPct val="0"/>
              </a:spcBef>
              <a:buFontTx/>
              <a:buChar char="•"/>
            </a:pPr>
            <a:r>
              <a:rPr lang="en-US" dirty="0" smtClean="0"/>
              <a:t>  Listen Aggressively – two ears, one mouth</a:t>
            </a:r>
          </a:p>
          <a:p>
            <a:pPr>
              <a:spcBef>
                <a:spcPct val="0"/>
              </a:spcBef>
              <a:buFontTx/>
              <a:buChar char="•"/>
            </a:pPr>
            <a:r>
              <a:rPr lang="en-US" dirty="0" smtClean="0"/>
              <a:t>  Focus on retention of talent: top reason people leave their job is their supervisor. Top 5 reasons people stay are:</a:t>
            </a:r>
          </a:p>
          <a:p>
            <a:pPr lvl="1">
              <a:spcBef>
                <a:spcPct val="0"/>
              </a:spcBef>
              <a:buFontTx/>
              <a:buChar char="•"/>
            </a:pPr>
            <a:r>
              <a:rPr lang="en-US" dirty="0" smtClean="0"/>
              <a:t>1. being treated with respect and/or dignity</a:t>
            </a:r>
          </a:p>
          <a:p>
            <a:pPr lvl="1">
              <a:spcBef>
                <a:spcPct val="0"/>
              </a:spcBef>
              <a:buFontTx/>
              <a:buChar char="•"/>
            </a:pPr>
            <a:r>
              <a:rPr lang="en-US" dirty="0" smtClean="0"/>
              <a:t>2. being allowed to make a decision or supported in a decision that effects the overall organization</a:t>
            </a:r>
          </a:p>
          <a:p>
            <a:pPr lvl="1">
              <a:spcBef>
                <a:spcPct val="0"/>
              </a:spcBef>
              <a:buFontTx/>
              <a:buChar char="•"/>
            </a:pPr>
            <a:r>
              <a:rPr lang="en-US" dirty="0" smtClean="0"/>
              <a:t>3. being listened to</a:t>
            </a:r>
          </a:p>
          <a:p>
            <a:pPr lvl="1">
              <a:spcBef>
                <a:spcPct val="0"/>
              </a:spcBef>
              <a:buFontTx/>
              <a:buChar char="•"/>
            </a:pPr>
            <a:r>
              <a:rPr lang="en-US" dirty="0" smtClean="0"/>
              <a:t>4. being rewarded with additional responsibility.</a:t>
            </a:r>
          </a:p>
          <a:p>
            <a:pPr lvl="1">
              <a:spcBef>
                <a:spcPct val="0"/>
              </a:spcBef>
              <a:buFontTx/>
              <a:buChar char="•"/>
            </a:pPr>
            <a:r>
              <a:rPr lang="en-US" dirty="0" smtClean="0"/>
              <a:t>5. Money</a:t>
            </a:r>
          </a:p>
          <a:p>
            <a:pPr>
              <a:spcBef>
                <a:spcPct val="0"/>
              </a:spcBef>
              <a:buFontTx/>
              <a:buChar char="•"/>
            </a:pPr>
            <a:r>
              <a:rPr lang="en-US" dirty="0" smtClean="0"/>
              <a:t>  The dark side – we all have bad days.  When we have them, our entire team/organization has them.  The key is to recognize these days and try your best to minimize the effect it has on your team.</a:t>
            </a:r>
          </a:p>
          <a:p>
            <a:pPr>
              <a:spcBef>
                <a:spcPct val="0"/>
              </a:spcBef>
              <a:buFontTx/>
              <a:buChar char="•"/>
            </a:pPr>
            <a:r>
              <a:rPr lang="en-US" dirty="0" smtClean="0"/>
              <a:t>  What is the best way to keep an organization on track is to give them all the responsibility they can handle and then stand back.</a:t>
            </a:r>
          </a:p>
          <a:p>
            <a:pPr>
              <a:spcBef>
                <a:spcPct val="0"/>
              </a:spcBef>
              <a:buFontTx/>
              <a:buChar char="•"/>
            </a:pPr>
            <a:r>
              <a:rPr lang="en-US" dirty="0" smtClean="0"/>
              <a:t>  Trust is the growth hormone that turns junior resources into seasoned experts and troubled companies into dynamic competitors</a:t>
            </a:r>
          </a:p>
          <a:p>
            <a:pPr>
              <a:spcBef>
                <a:spcPct val="0"/>
              </a:spcBef>
              <a:buFontTx/>
              <a:buChar char="•"/>
            </a:pPr>
            <a:r>
              <a:rPr lang="en-US" dirty="0" smtClean="0"/>
              <a:t>  But, Trust has complexities: you have to earn it, but you can only earn it by giving it.</a:t>
            </a:r>
          </a:p>
          <a:p>
            <a:pPr>
              <a:spcBef>
                <a:spcPct val="0"/>
              </a:spcBef>
              <a:buFontTx/>
              <a:buChar char="•"/>
            </a:pPr>
            <a:r>
              <a:rPr lang="en-US" dirty="0" smtClean="0"/>
              <a:t>  Trust is like a banking account.  You have to keep making deposits to make it grow.  Occasionally, you will have to make a withdrawal, but most of the time it sits earning interest.</a:t>
            </a:r>
          </a:p>
          <a:p>
            <a:pPr>
              <a:spcBef>
                <a:spcPct val="0"/>
              </a:spcBef>
              <a:buFontTx/>
              <a:buChar char="•"/>
            </a:pPr>
            <a:r>
              <a:rPr lang="en-US" dirty="0" smtClean="0"/>
              <a:t>  Have the courage to take calculated risks</a:t>
            </a:r>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CEBA92-EF0D-444D-BBBB-92D643ABCD11}"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a:p>
            <a:pPr>
              <a:spcBef>
                <a:spcPct val="0"/>
              </a:spcBef>
              <a:buFontTx/>
              <a:buNone/>
            </a:pP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5506D6-5E28-474D-A646-94123D10228E}"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66DF81-B418-498B-808A-98F2C7BE9FF7}" type="slidenum">
              <a:rPr lang="en-US"/>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59EEEC0-AAE9-409F-9FDA-C7D25FBAFE9B}" type="datetimeFigureOut">
              <a:rPr lang="en-US"/>
              <a:pPr>
                <a:defRPr/>
              </a:pPr>
              <a:t>11/30/2010</a:t>
            </a:fld>
            <a:endParaRPr lang="en-US" dirty="0"/>
          </a:p>
        </p:txBody>
      </p:sp>
      <p:sp>
        <p:nvSpPr>
          <p:cNvPr id="5" name="Footer Placeholder 4"/>
          <p:cNvSpPr>
            <a:spLocks noGrp="1"/>
          </p:cNvSpPr>
          <p:nvPr>
            <p:ph type="ftr" sz="quarter" idx="11"/>
          </p:nvPr>
        </p:nvSpPr>
        <p:spPr/>
        <p:txBody>
          <a:bodyPr/>
          <a:lstStyle>
            <a:lvl1pPr>
              <a:defRPr dirty="0"/>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2B98CB-DD17-4EF3-BB5C-002E81D581B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A2F5B20-0389-4EA5-91B0-E02EAE314D8B}" type="datetimeFigureOut">
              <a:rPr lang="en-US"/>
              <a:pPr>
                <a:defRPr/>
              </a:pPr>
              <a:t>11/30/2010</a:t>
            </a:fld>
            <a:endParaRPr lang="en-US" dirty="0"/>
          </a:p>
        </p:txBody>
      </p:sp>
      <p:sp>
        <p:nvSpPr>
          <p:cNvPr id="5" name="Footer Placeholder 4"/>
          <p:cNvSpPr>
            <a:spLocks noGrp="1"/>
          </p:cNvSpPr>
          <p:nvPr>
            <p:ph type="ftr" sz="quarter" idx="11"/>
          </p:nvPr>
        </p:nvSpPr>
        <p:spPr/>
        <p:txBody>
          <a:bodyPr/>
          <a:lstStyle>
            <a:lvl1pPr>
              <a:defRPr dirty="0"/>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5E7339-D60A-474C-8A4A-10E12A7E6491}"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945625D-AD8C-4B9F-A3EF-2D983DECE51A}" type="datetimeFigureOut">
              <a:rPr lang="en-US"/>
              <a:pPr>
                <a:defRPr/>
              </a:pPr>
              <a:t>11/30/2010</a:t>
            </a:fld>
            <a:endParaRPr lang="en-US" dirty="0"/>
          </a:p>
        </p:txBody>
      </p:sp>
      <p:sp>
        <p:nvSpPr>
          <p:cNvPr id="5" name="Footer Placeholder 4"/>
          <p:cNvSpPr>
            <a:spLocks noGrp="1"/>
          </p:cNvSpPr>
          <p:nvPr>
            <p:ph type="ftr" sz="quarter" idx="11"/>
          </p:nvPr>
        </p:nvSpPr>
        <p:spPr/>
        <p:txBody>
          <a:bodyPr/>
          <a:lstStyle>
            <a:lvl1pPr>
              <a:defRPr dirty="0"/>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6C72268-5C0E-4842-91B0-105F9DA3225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FB30D3-DD59-41E3-A7E8-5BF484060FAD}" type="datetimeFigureOut">
              <a:rPr lang="en-US"/>
              <a:pPr>
                <a:defRPr/>
              </a:pPr>
              <a:t>11/30/2010</a:t>
            </a:fld>
            <a:endParaRPr lang="en-US" dirty="0"/>
          </a:p>
        </p:txBody>
      </p:sp>
      <p:sp>
        <p:nvSpPr>
          <p:cNvPr id="5" name="Footer Placeholder 4"/>
          <p:cNvSpPr>
            <a:spLocks noGrp="1"/>
          </p:cNvSpPr>
          <p:nvPr>
            <p:ph type="ftr" sz="quarter" idx="11"/>
          </p:nvPr>
        </p:nvSpPr>
        <p:spPr/>
        <p:txBody>
          <a:bodyPr/>
          <a:lstStyle>
            <a:lvl1pPr>
              <a:defRPr dirty="0"/>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AF7A11-1EED-44D3-B08B-0524462B7DC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B63CE37-6D5C-4351-B60D-C6A9AAA98F5D}" type="datetimeFigureOut">
              <a:rPr lang="en-US"/>
              <a:pPr>
                <a:defRPr/>
              </a:pPr>
              <a:t>11/30/2010</a:t>
            </a:fld>
            <a:endParaRPr lang="en-US" dirty="0"/>
          </a:p>
        </p:txBody>
      </p:sp>
      <p:sp>
        <p:nvSpPr>
          <p:cNvPr id="5" name="Footer Placeholder 4"/>
          <p:cNvSpPr>
            <a:spLocks noGrp="1"/>
          </p:cNvSpPr>
          <p:nvPr>
            <p:ph type="ftr" sz="quarter" idx="11"/>
          </p:nvPr>
        </p:nvSpPr>
        <p:spPr/>
        <p:txBody>
          <a:bodyPr/>
          <a:lstStyle>
            <a:lvl1pPr>
              <a:defRPr dirty="0"/>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F3DD8B5-AAE0-4153-B26B-1CF03FCEAEC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EEDFA7F-0491-493C-A893-AFF11B1F3081}" type="datetimeFigureOut">
              <a:rPr lang="en-US"/>
              <a:pPr>
                <a:defRPr/>
              </a:pPr>
              <a:t>11/30/2010</a:t>
            </a:fld>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EB918FE-0B62-4A36-8B73-8449D120E68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DE1C139-DF68-4C21-8BB5-460162F006D4}" type="datetimeFigureOut">
              <a:rPr lang="en-US"/>
              <a:pPr>
                <a:defRPr/>
              </a:pPr>
              <a:t>11/30/2010</a:t>
            </a:fld>
            <a:endParaRPr lang="en-US" dirty="0"/>
          </a:p>
        </p:txBody>
      </p:sp>
      <p:sp>
        <p:nvSpPr>
          <p:cNvPr id="8" name="Footer Placeholder 4"/>
          <p:cNvSpPr>
            <a:spLocks noGrp="1"/>
          </p:cNvSpPr>
          <p:nvPr>
            <p:ph type="ftr" sz="quarter" idx="11"/>
          </p:nvPr>
        </p:nvSpPr>
        <p:spPr/>
        <p:txBody>
          <a:bodyPr/>
          <a:lstStyle>
            <a:lvl1pPr>
              <a:defRPr dirty="0"/>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4822129-360A-44D5-9FB7-BD7D34C24B99}"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B4B134F-A41E-4E53-8F3D-EECD4849A874}" type="datetimeFigureOut">
              <a:rPr lang="en-US"/>
              <a:pPr>
                <a:defRPr/>
              </a:pPr>
              <a:t>11/30/2010</a:t>
            </a:fld>
            <a:endParaRPr lang="en-US" dirty="0"/>
          </a:p>
        </p:txBody>
      </p:sp>
      <p:sp>
        <p:nvSpPr>
          <p:cNvPr id="4" name="Footer Placeholder 4"/>
          <p:cNvSpPr>
            <a:spLocks noGrp="1"/>
          </p:cNvSpPr>
          <p:nvPr>
            <p:ph type="ftr" sz="quarter" idx="11"/>
          </p:nvPr>
        </p:nvSpPr>
        <p:spPr/>
        <p:txBody>
          <a:bodyPr/>
          <a:lstStyle>
            <a:lvl1pPr>
              <a:defRPr dirty="0"/>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A31136F-08DC-4A93-9AC2-4D080A284B1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F8B0567-A97F-4348-B078-473904BD36AF}" type="datetimeFigureOut">
              <a:rPr lang="en-US"/>
              <a:pPr>
                <a:defRPr/>
              </a:pPr>
              <a:t>11/30/2010</a:t>
            </a:fld>
            <a:endParaRPr lang="en-US" dirty="0"/>
          </a:p>
        </p:txBody>
      </p:sp>
      <p:sp>
        <p:nvSpPr>
          <p:cNvPr id="3" name="Footer Placeholder 4"/>
          <p:cNvSpPr>
            <a:spLocks noGrp="1"/>
          </p:cNvSpPr>
          <p:nvPr>
            <p:ph type="ftr" sz="quarter" idx="11"/>
          </p:nvPr>
        </p:nvSpPr>
        <p:spPr/>
        <p:txBody>
          <a:bodyPr/>
          <a:lstStyle>
            <a:lvl1pPr>
              <a:defRPr dirty="0"/>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1E7D74E-6876-4CD0-9D6F-A05CAB7E5E2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7C7C852-198E-4934-AB46-4A9800D70287}" type="datetimeFigureOut">
              <a:rPr lang="en-US"/>
              <a:pPr>
                <a:defRPr/>
              </a:pPr>
              <a:t>11/30/2010</a:t>
            </a:fld>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6D5E58-07A5-4D88-8602-3B9859F1603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069FA1F-FCAD-4019-B6AB-CC64C84DA2A4}" type="datetimeFigureOut">
              <a:rPr lang="en-US"/>
              <a:pPr>
                <a:defRPr/>
              </a:pPr>
              <a:t>11/30/2010</a:t>
            </a:fld>
            <a:endParaRPr lang="en-US" dirty="0"/>
          </a:p>
        </p:txBody>
      </p:sp>
      <p:sp>
        <p:nvSpPr>
          <p:cNvPr id="6" name="Footer Placeholder 4"/>
          <p:cNvSpPr>
            <a:spLocks noGrp="1"/>
          </p:cNvSpPr>
          <p:nvPr>
            <p:ph type="ftr" sz="quarter" idx="11"/>
          </p:nvPr>
        </p:nvSpPr>
        <p:spPr/>
        <p:txBody>
          <a:bodyPr/>
          <a:lstStyle>
            <a:lvl1pPr>
              <a:defRPr dirty="0"/>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9AD551D-E5C6-434B-9361-31EFA46035A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2000"/>
            <a:lum/>
          </a:blip>
          <a:srcRect/>
          <a:stretch>
            <a:fillRect l="-13000" r="-13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08C1E5F-B9BD-4530-9823-5A0E631282FD}" type="datetimeFigureOut">
              <a:rPr lang="en-US"/>
              <a:pPr>
                <a:defRPr/>
              </a:pPr>
              <a:t>11/30/2010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04535453-2962-46FC-AF0F-7B0B1786CE7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alphaModFix amt="50000"/>
            <a:lum/>
          </a:blip>
          <a:srcRect/>
          <a:stretch>
            <a:fillRect l="-12000" r="-12000"/>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362200"/>
            <a:ext cx="7772400" cy="1470025"/>
          </a:xfrm>
        </p:spPr>
        <p:txBody>
          <a:bodyPr/>
          <a:lstStyle/>
          <a:p>
            <a:pPr eaLnBrk="1" hangingPunct="1"/>
            <a:r>
              <a:rPr lang="en-US" smtClean="0">
                <a:latin typeface="Magneto" pitchFamily="82" charset="0"/>
              </a:rPr>
              <a:t>Run With A Purpose</a:t>
            </a:r>
            <a:br>
              <a:rPr lang="en-US" smtClean="0">
                <a:latin typeface="Magneto" pitchFamily="82" charset="0"/>
              </a:rPr>
            </a:br>
            <a:r>
              <a:rPr lang="en-US" sz="3100" smtClean="0">
                <a:latin typeface="Garamond" pitchFamily="18" charset="0"/>
              </a:rPr>
              <a:t>“Super Saver” Lessons from the Track</a:t>
            </a:r>
          </a:p>
        </p:txBody>
      </p:sp>
      <p:sp>
        <p:nvSpPr>
          <p:cNvPr id="3" name="Subtitle 2"/>
          <p:cNvSpPr>
            <a:spLocks noGrp="1"/>
          </p:cNvSpPr>
          <p:nvPr>
            <p:ph type="subTitle" idx="1"/>
          </p:nvPr>
        </p:nvSpPr>
        <p:spPr>
          <a:xfrm>
            <a:off x="1219200" y="5029200"/>
            <a:ext cx="7086600" cy="1295400"/>
          </a:xfrm>
        </p:spPr>
        <p:txBody>
          <a:bodyPr rtlCol="0">
            <a:normAutofit fontScale="47500" lnSpcReduction="20000"/>
          </a:bodyPr>
          <a:lstStyle/>
          <a:p>
            <a:pPr eaLnBrk="1" fontAlgn="auto" hangingPunct="1">
              <a:spcAft>
                <a:spcPts val="0"/>
              </a:spcAft>
              <a:buFont typeface="Arial" pitchFamily="34" charset="0"/>
              <a:buNone/>
              <a:defRPr/>
            </a:pPr>
            <a:endParaRPr lang="en-US" dirty="0" smtClean="0">
              <a:solidFill>
                <a:schemeClr val="tx1"/>
              </a:solidFill>
              <a:latin typeface="Georgia" pitchFamily="18" charset="0"/>
            </a:endParaRPr>
          </a:p>
          <a:p>
            <a:pPr eaLnBrk="1" fontAlgn="auto" hangingPunct="1">
              <a:spcAft>
                <a:spcPts val="0"/>
              </a:spcAft>
              <a:buFont typeface="Arial" pitchFamily="34" charset="0"/>
              <a:buNone/>
              <a:defRPr/>
            </a:pPr>
            <a:r>
              <a:rPr lang="en-US" sz="4400" dirty="0" smtClean="0">
                <a:solidFill>
                  <a:schemeClr val="tx1"/>
                </a:solidFill>
                <a:latin typeface="Garamond" pitchFamily="18" charset="0"/>
              </a:rPr>
              <a:t>Dean M. Izzo, Director</a:t>
            </a:r>
          </a:p>
          <a:p>
            <a:pPr eaLnBrk="1" fontAlgn="auto" hangingPunct="1">
              <a:spcAft>
                <a:spcPts val="0"/>
              </a:spcAft>
              <a:buFont typeface="Arial" pitchFamily="34" charset="0"/>
              <a:buNone/>
              <a:defRPr/>
            </a:pPr>
            <a:r>
              <a:rPr lang="en-US" sz="4400" dirty="0" smtClean="0">
                <a:solidFill>
                  <a:schemeClr val="tx1"/>
                </a:solidFill>
                <a:latin typeface="Garamond" pitchFamily="18" charset="0"/>
              </a:rPr>
              <a:t>Real Estate Development &amp; Management</a:t>
            </a:r>
          </a:p>
          <a:p>
            <a:pPr eaLnBrk="1" fontAlgn="auto" hangingPunct="1">
              <a:spcAft>
                <a:spcPts val="0"/>
              </a:spcAft>
              <a:buFont typeface="Arial" pitchFamily="34" charset="0"/>
              <a:buNone/>
              <a:defRPr/>
            </a:pPr>
            <a:r>
              <a:rPr lang="en-US" sz="4400" dirty="0" smtClean="0">
                <a:solidFill>
                  <a:schemeClr val="tx1"/>
                </a:solidFill>
                <a:latin typeface="Garamond" pitchFamily="18" charset="0"/>
              </a:rPr>
              <a:t>Florida Department of Management Services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mtClean="0"/>
              <a:t>And They’re Off</a:t>
            </a:r>
          </a:p>
        </p:txBody>
      </p:sp>
      <p:sp>
        <p:nvSpPr>
          <p:cNvPr id="14339" name="Content Placeholder 2"/>
          <p:cNvSpPr>
            <a:spLocks noGrp="1"/>
          </p:cNvSpPr>
          <p:nvPr>
            <p:ph idx="1"/>
          </p:nvPr>
        </p:nvSpPr>
        <p:spPr>
          <a:xfrm>
            <a:off x="457200" y="1371600"/>
            <a:ext cx="8229600" cy="5486400"/>
          </a:xfrm>
        </p:spPr>
        <p:txBody>
          <a:bodyPr/>
          <a:lstStyle/>
          <a:p>
            <a:pPr eaLnBrk="1" hangingPunct="1"/>
            <a:r>
              <a:rPr lang="en-US" dirty="0" smtClean="0"/>
              <a:t>Run with a purpose – Lessons from the track for today’s PM</a:t>
            </a:r>
          </a:p>
          <a:p>
            <a:pPr eaLnBrk="1" hangingPunct="1"/>
            <a:r>
              <a:rPr lang="en-US" dirty="0" smtClean="0"/>
              <a:t>Setting the pace </a:t>
            </a:r>
          </a:p>
          <a:p>
            <a:pPr eaLnBrk="1" hangingPunct="1"/>
            <a:r>
              <a:rPr lang="en-US" dirty="0" smtClean="0"/>
              <a:t>Finding your stride – Methods and tools in the PM Process.</a:t>
            </a:r>
          </a:p>
          <a:p>
            <a:pPr eaLnBrk="1" hangingPunct="1"/>
            <a:r>
              <a:rPr lang="en-US" dirty="0" smtClean="0"/>
              <a:t>Jockey for position – Strategies and Signals as a PM.</a:t>
            </a:r>
          </a:p>
          <a:p>
            <a:pPr eaLnBrk="1" hangingPunct="1"/>
            <a:r>
              <a:rPr lang="en-US" dirty="0" smtClean="0"/>
              <a:t>Digging deep – pulling through the final stretch.</a:t>
            </a:r>
          </a:p>
          <a:p>
            <a:pPr eaLnBrk="1" hangingPunct="1"/>
            <a:r>
              <a:rPr lang="en-US" dirty="0" smtClean="0"/>
              <a:t>At the Wire – and the winner is……You? </a:t>
            </a:r>
          </a:p>
          <a:p>
            <a:pPr eaLnBrk="1" hangingPunct="1"/>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Setting the Pace</a:t>
            </a:r>
          </a:p>
        </p:txBody>
      </p:sp>
      <p:sp>
        <p:nvSpPr>
          <p:cNvPr id="15363" name="Content Placeholder 2"/>
          <p:cNvSpPr>
            <a:spLocks noGrp="1"/>
          </p:cNvSpPr>
          <p:nvPr>
            <p:ph idx="1"/>
          </p:nvPr>
        </p:nvSpPr>
        <p:spPr/>
        <p:txBody>
          <a:bodyPr/>
          <a:lstStyle/>
          <a:p>
            <a:pPr eaLnBrk="1" hangingPunct="1"/>
            <a:r>
              <a:rPr lang="en-US" dirty="0" smtClean="0"/>
              <a:t>Planning – the six “Ps” </a:t>
            </a:r>
          </a:p>
          <a:p>
            <a:pPr eaLnBrk="1" hangingPunct="1"/>
            <a:endParaRPr lang="en-US" dirty="0" smtClean="0"/>
          </a:p>
          <a:p>
            <a:pPr eaLnBrk="1" hangingPunct="1"/>
            <a:r>
              <a:rPr lang="en-US" dirty="0" smtClean="0"/>
              <a:t>Setting Project Goals</a:t>
            </a:r>
          </a:p>
          <a:p>
            <a:pPr eaLnBrk="1" hangingPunct="1"/>
            <a:endParaRPr lang="en-US" dirty="0" smtClean="0"/>
          </a:p>
          <a:p>
            <a:pPr eaLnBrk="1" hangingPunct="1"/>
            <a:r>
              <a:rPr lang="en-US" dirty="0" smtClean="0"/>
              <a:t>Assess your environment</a:t>
            </a:r>
          </a:p>
          <a:p>
            <a:pPr eaLnBrk="1" hangingPunct="1"/>
            <a:endParaRPr lang="en-US" dirty="0" smtClean="0"/>
          </a:p>
          <a:p>
            <a:pPr eaLnBrk="1" hangingPunct="1"/>
            <a:r>
              <a:rPr lang="en-US" dirty="0" smtClean="0"/>
              <a:t>Take the reigns</a:t>
            </a:r>
          </a:p>
          <a:p>
            <a:pPr eaLnBrk="1" hangingPunct="1"/>
            <a:endParaRPr lang="en-US" dirty="0" smtClean="0"/>
          </a:p>
          <a:p>
            <a:pPr eaLnBrk="1" hangingPunct="1">
              <a:buNone/>
            </a:pPr>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Finding Your Stride</a:t>
            </a:r>
          </a:p>
        </p:txBody>
      </p:sp>
      <p:sp>
        <p:nvSpPr>
          <p:cNvPr id="16387" name="Content Placeholder 2"/>
          <p:cNvSpPr>
            <a:spLocks noGrp="1"/>
          </p:cNvSpPr>
          <p:nvPr>
            <p:ph idx="1"/>
          </p:nvPr>
        </p:nvSpPr>
        <p:spPr/>
        <p:txBody>
          <a:bodyPr/>
          <a:lstStyle/>
          <a:p>
            <a:pPr eaLnBrk="1" hangingPunct="1"/>
            <a:r>
              <a:rPr lang="en-US" dirty="0" smtClean="0"/>
              <a:t>What is your strategy?</a:t>
            </a:r>
          </a:p>
          <a:p>
            <a:pPr eaLnBrk="1" hangingPunct="1"/>
            <a:endParaRPr lang="en-US" dirty="0" smtClean="0"/>
          </a:p>
          <a:p>
            <a:pPr eaLnBrk="1" hangingPunct="1"/>
            <a:r>
              <a:rPr lang="en-US" dirty="0" smtClean="0"/>
              <a:t>Methodology – tools and roadmaps to find your way</a:t>
            </a:r>
          </a:p>
          <a:p>
            <a:pPr eaLnBrk="1" hangingPunct="1"/>
            <a:endParaRPr lang="en-US" dirty="0" smtClean="0"/>
          </a:p>
          <a:p>
            <a:pPr eaLnBrk="1" hangingPunct="1"/>
            <a:r>
              <a:rPr lang="en-US" dirty="0" smtClean="0"/>
              <a:t>Back to basics – good fundamentals are key</a:t>
            </a:r>
          </a:p>
          <a:p>
            <a:pPr eaLnBrk="1" hangingPunct="1"/>
            <a:endParaRPr lang="en-US" dirty="0" smtClean="0"/>
          </a:p>
          <a:p>
            <a:pPr eaLnBrk="1" hangingPunct="1"/>
            <a:r>
              <a:rPr lang="en-US" dirty="0" smtClean="0"/>
              <a:t>Vision:  Change your perspective</a:t>
            </a:r>
          </a:p>
          <a:p>
            <a:pPr eaLnBrk="1" hangingPunct="1"/>
            <a:endParaRPr lang="en-US" dirty="0" smtClean="0"/>
          </a:p>
          <a:p>
            <a:pPr eaLnBrk="1" hangingPunct="1">
              <a:buFont typeface="Arial" charset="0"/>
              <a:buNone/>
            </a:pPr>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t>Jockey for Position</a:t>
            </a:r>
          </a:p>
        </p:txBody>
      </p:sp>
      <p:sp>
        <p:nvSpPr>
          <p:cNvPr id="17411" name="Content Placeholder 2"/>
          <p:cNvSpPr>
            <a:spLocks noGrp="1"/>
          </p:cNvSpPr>
          <p:nvPr>
            <p:ph idx="1"/>
          </p:nvPr>
        </p:nvSpPr>
        <p:spPr/>
        <p:txBody>
          <a:bodyPr/>
          <a:lstStyle/>
          <a:p>
            <a:pPr eaLnBrk="1" hangingPunct="1"/>
            <a:r>
              <a:rPr lang="en-US" dirty="0" smtClean="0"/>
              <a:t>Project Management Styles – what works?</a:t>
            </a:r>
          </a:p>
          <a:p>
            <a:pPr eaLnBrk="1" hangingPunct="1"/>
            <a:r>
              <a:rPr lang="en-US" dirty="0" smtClean="0"/>
              <a:t>Leading by example</a:t>
            </a:r>
          </a:p>
          <a:p>
            <a:pPr eaLnBrk="1" hangingPunct="1"/>
            <a:r>
              <a:rPr lang="en-US" dirty="0" smtClean="0"/>
              <a:t>Signals</a:t>
            </a:r>
          </a:p>
          <a:p>
            <a:pPr eaLnBrk="1" hangingPunct="1"/>
            <a:r>
              <a:rPr lang="en-US" dirty="0" smtClean="0"/>
              <a:t>The mirror and the window</a:t>
            </a:r>
          </a:p>
          <a:p>
            <a:pPr eaLnBrk="1" hangingPunct="1"/>
            <a:r>
              <a:rPr lang="en-US" dirty="0" smtClean="0"/>
              <a:t>Am I part of the problem?</a:t>
            </a:r>
          </a:p>
          <a:p>
            <a:pPr eaLnBrk="1" hangingPunct="1"/>
            <a:r>
              <a:rPr lang="en-US" dirty="0" smtClean="0"/>
              <a:t>Emerging from the pack</a:t>
            </a:r>
          </a:p>
          <a:p>
            <a:pPr eaLnBrk="1" hangingPunct="1"/>
            <a:endParaRPr lang="en-US" dirty="0" smtClean="0"/>
          </a:p>
          <a:p>
            <a:pPr eaLnBrk="1" hangingPunct="1">
              <a:buFont typeface="Arial" charset="0"/>
              <a:buNone/>
            </a:pPr>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t>Digging Deep – the Final Stretch  </a:t>
            </a:r>
          </a:p>
        </p:txBody>
      </p:sp>
      <p:sp>
        <p:nvSpPr>
          <p:cNvPr id="18435" name="Content Placeholder 2"/>
          <p:cNvSpPr>
            <a:spLocks noGrp="1"/>
          </p:cNvSpPr>
          <p:nvPr>
            <p:ph idx="1"/>
          </p:nvPr>
        </p:nvSpPr>
        <p:spPr/>
        <p:txBody>
          <a:bodyPr/>
          <a:lstStyle/>
          <a:p>
            <a:pPr eaLnBrk="1" hangingPunct="1"/>
            <a:r>
              <a:rPr lang="en-US" dirty="0" smtClean="0"/>
              <a:t>Strengthening  Relationships</a:t>
            </a:r>
          </a:p>
          <a:p>
            <a:pPr eaLnBrk="1" hangingPunct="1"/>
            <a:r>
              <a:rPr lang="en-US" dirty="0" smtClean="0"/>
              <a:t>Listen Aggressively</a:t>
            </a:r>
          </a:p>
          <a:p>
            <a:pPr eaLnBrk="1" hangingPunct="1"/>
            <a:r>
              <a:rPr lang="en-US" dirty="0" smtClean="0"/>
              <a:t>Focus on retention of talent</a:t>
            </a:r>
          </a:p>
          <a:p>
            <a:pPr eaLnBrk="1" hangingPunct="1"/>
            <a:r>
              <a:rPr lang="en-US" dirty="0" smtClean="0"/>
              <a:t>Minimize the ‘dark side effect’</a:t>
            </a:r>
          </a:p>
          <a:p>
            <a:pPr eaLnBrk="1" hangingPunct="1"/>
            <a:r>
              <a:rPr lang="en-US" dirty="0" smtClean="0"/>
              <a:t>Creating Your Trust ‘Account’</a:t>
            </a:r>
          </a:p>
          <a:p>
            <a:pPr eaLnBrk="1" hangingPunct="1"/>
            <a:r>
              <a:rPr lang="en-US" dirty="0" smtClean="0"/>
              <a:t>Courage  and Risk</a:t>
            </a:r>
          </a:p>
          <a:p>
            <a:pPr eaLnBrk="1" hangingPunct="1"/>
            <a:endParaRPr lang="en-US" dirty="0" smtClean="0"/>
          </a:p>
          <a:p>
            <a:pPr eaLnBrk="1" hangingPunct="1"/>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mtClean="0"/>
              <a:t>At the Wire</a:t>
            </a:r>
          </a:p>
        </p:txBody>
      </p:sp>
      <p:sp>
        <p:nvSpPr>
          <p:cNvPr id="19459" name="Content Placeholder 2"/>
          <p:cNvSpPr>
            <a:spLocks noGrp="1"/>
          </p:cNvSpPr>
          <p:nvPr>
            <p:ph idx="1"/>
          </p:nvPr>
        </p:nvSpPr>
        <p:spPr/>
        <p:txBody>
          <a:bodyPr/>
          <a:lstStyle/>
          <a:p>
            <a:pPr eaLnBrk="1" hangingPunct="1"/>
            <a:r>
              <a:rPr lang="en-US" smtClean="0"/>
              <a:t>And the winner is….You?</a:t>
            </a:r>
          </a:p>
          <a:p>
            <a:pPr eaLnBrk="1" hangingPunct="1"/>
            <a:r>
              <a:rPr lang="en-US" smtClean="0"/>
              <a:t>Recap:  What did we learn?</a:t>
            </a:r>
          </a:p>
          <a:p>
            <a:pPr lvl="1" eaLnBrk="1" hangingPunct="1"/>
            <a:r>
              <a:rPr lang="en-US" smtClean="0"/>
              <a:t>Setting the Pace – the 6 “Ps”</a:t>
            </a:r>
          </a:p>
          <a:p>
            <a:pPr lvl="1" eaLnBrk="1" hangingPunct="1"/>
            <a:r>
              <a:rPr lang="en-US" smtClean="0"/>
              <a:t>Finding your Stride – Methods and Vision</a:t>
            </a:r>
          </a:p>
          <a:p>
            <a:pPr lvl="1" eaLnBrk="1" hangingPunct="1"/>
            <a:r>
              <a:rPr lang="en-US" smtClean="0"/>
              <a:t>Jockey for Position – What signals are you sending?</a:t>
            </a:r>
          </a:p>
          <a:p>
            <a:pPr lvl="1" eaLnBrk="1" hangingPunct="1"/>
            <a:r>
              <a:rPr lang="en-US" smtClean="0"/>
              <a:t>Digging Deep – What is the balance in your Trust account?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50000"/>
            <a:lum/>
          </a:blip>
          <a:srcRect/>
          <a:stretch>
            <a:fillRect t="-14000" b="-14000"/>
          </a:stretch>
        </a:blipFill>
        <a:effectLst/>
      </p:bgPr>
    </p:bg>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t>The Winners Circle</a:t>
            </a:r>
          </a:p>
        </p:txBody>
      </p:sp>
      <p:sp>
        <p:nvSpPr>
          <p:cNvPr id="20483" name="Content Placeholder 2"/>
          <p:cNvSpPr>
            <a:spLocks noGrp="1"/>
          </p:cNvSpPr>
          <p:nvPr>
            <p:ph idx="1"/>
          </p:nvPr>
        </p:nvSpPr>
        <p:spPr/>
        <p:txBody>
          <a:bodyPr/>
          <a:lstStyle/>
          <a:p>
            <a:pPr eaLnBrk="1" hangingPunct="1"/>
            <a:r>
              <a:rPr lang="en-US" smtClean="0"/>
              <a:t>Questions &amp; Answers</a:t>
            </a:r>
          </a:p>
          <a:p>
            <a:pPr eaLnBrk="1" hangingPunct="1"/>
            <a:r>
              <a:rPr lang="en-US" smtClean="0"/>
              <a:t>Wrap Up</a:t>
            </a:r>
          </a:p>
          <a:p>
            <a:pPr eaLnBrk="1" hangingPunct="1"/>
            <a:endParaRPr lang="en-US" smtClean="0"/>
          </a:p>
        </p:txBody>
      </p:sp>
    </p:spTree>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2050</TotalTime>
  <Words>1604</Words>
  <Application>Microsoft Office PowerPoint</Application>
  <PresentationFormat>On-screen Show (4:3)</PresentationFormat>
  <Paragraphs>136</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Run With A Purpose “Super Saver” Lessons from the Track</vt:lpstr>
      <vt:lpstr>And They’re Off</vt:lpstr>
      <vt:lpstr>Setting the Pace</vt:lpstr>
      <vt:lpstr>Finding Your Stride</vt:lpstr>
      <vt:lpstr>Jockey for Position</vt:lpstr>
      <vt:lpstr>Digging Deep – the Final Stretch  </vt:lpstr>
      <vt:lpstr>At the Wire</vt:lpstr>
      <vt:lpstr>The Winners Circle</vt:lpstr>
    </vt:vector>
  </TitlesOfParts>
  <Company>Department of Management Services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ClemenK</dc:creator>
  <cp:lastModifiedBy>Michael</cp:lastModifiedBy>
  <cp:revision>72</cp:revision>
  <dcterms:created xsi:type="dcterms:W3CDTF">2010-05-26T17:46:53Z</dcterms:created>
  <dcterms:modified xsi:type="dcterms:W3CDTF">2010-11-30T11:10:48Z</dcterms:modified>
</cp:coreProperties>
</file>