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Lst>
  <p:notesMasterIdLst>
    <p:notesMasterId r:id="rId21"/>
  </p:notesMasterIdLst>
  <p:sldIdLst>
    <p:sldId id="307" r:id="rId5"/>
    <p:sldId id="297" r:id="rId6"/>
    <p:sldId id="371" r:id="rId7"/>
    <p:sldId id="360" r:id="rId8"/>
    <p:sldId id="288" r:id="rId9"/>
    <p:sldId id="364" r:id="rId10"/>
    <p:sldId id="355" r:id="rId11"/>
    <p:sldId id="359" r:id="rId12"/>
    <p:sldId id="361" r:id="rId13"/>
    <p:sldId id="372" r:id="rId14"/>
    <p:sldId id="362" r:id="rId15"/>
    <p:sldId id="363" r:id="rId16"/>
    <p:sldId id="334" r:id="rId17"/>
    <p:sldId id="332" r:id="rId18"/>
    <p:sldId id="368" r:id="rId19"/>
    <p:sldId id="370"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33" autoAdjust="0"/>
    <p:restoredTop sz="83808" autoAdjust="0"/>
  </p:normalViewPr>
  <p:slideViewPr>
    <p:cSldViewPr snapToGrid="0">
      <p:cViewPr varScale="1">
        <p:scale>
          <a:sx n="74" d="100"/>
          <a:sy n="74" d="100"/>
        </p:scale>
        <p:origin x="330" y="72"/>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1ECE3A-B392-BB44-A36D-328D38D8BFB3}" type="datetimeFigureOut">
              <a:rPr lang="en-US" smtClean="0"/>
              <a:t>8/2/2021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03C66C-E7FB-724F-8093-6D2AEAEA875E}" type="slidenum">
              <a:rPr lang="en-US" smtClean="0"/>
              <a:t>‹#›</a:t>
            </a:fld>
            <a:endParaRPr lang="en-US"/>
          </a:p>
        </p:txBody>
      </p:sp>
    </p:spTree>
    <p:extLst>
      <p:ext uri="{BB962C8B-B14F-4D97-AF65-F5344CB8AC3E}">
        <p14:creationId xmlns:p14="http://schemas.microsoft.com/office/powerpoint/2010/main" val="1588143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03C66C-E7FB-724F-8093-6D2AEAEA875E}" type="slidenum">
              <a:rPr lang="en-US" smtClean="0"/>
              <a:t>1</a:t>
            </a:fld>
            <a:endParaRPr lang="en-US"/>
          </a:p>
        </p:txBody>
      </p:sp>
    </p:spTree>
    <p:extLst>
      <p:ext uri="{BB962C8B-B14F-4D97-AF65-F5344CB8AC3E}">
        <p14:creationId xmlns:p14="http://schemas.microsoft.com/office/powerpoint/2010/main" val="1409231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03C66C-E7FB-724F-8093-6D2AEAEA875E}" type="slidenum">
              <a:rPr lang="en-US" smtClean="0"/>
              <a:t>3</a:t>
            </a:fld>
            <a:endParaRPr lang="en-US"/>
          </a:p>
        </p:txBody>
      </p:sp>
    </p:spTree>
    <p:extLst>
      <p:ext uri="{BB962C8B-B14F-4D97-AF65-F5344CB8AC3E}">
        <p14:creationId xmlns:p14="http://schemas.microsoft.com/office/powerpoint/2010/main" val="577320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03C66C-E7FB-724F-8093-6D2AEAEA875E}" type="slidenum">
              <a:rPr lang="en-US" smtClean="0"/>
              <a:t>9</a:t>
            </a:fld>
            <a:endParaRPr lang="en-US"/>
          </a:p>
        </p:txBody>
      </p:sp>
    </p:spTree>
    <p:extLst>
      <p:ext uri="{BB962C8B-B14F-4D97-AF65-F5344CB8AC3E}">
        <p14:creationId xmlns:p14="http://schemas.microsoft.com/office/powerpoint/2010/main" val="3603408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03C66C-E7FB-724F-8093-6D2AEAEA875E}" type="slidenum">
              <a:rPr lang="en-US" smtClean="0"/>
              <a:t>10</a:t>
            </a:fld>
            <a:endParaRPr lang="en-US"/>
          </a:p>
        </p:txBody>
      </p:sp>
    </p:spTree>
    <p:extLst>
      <p:ext uri="{BB962C8B-B14F-4D97-AF65-F5344CB8AC3E}">
        <p14:creationId xmlns:p14="http://schemas.microsoft.com/office/powerpoint/2010/main" val="3814351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03C66C-E7FB-724F-8093-6D2AEAEA875E}" type="slidenum">
              <a:rPr lang="en-US" smtClean="0"/>
              <a:t>11</a:t>
            </a:fld>
            <a:endParaRPr lang="en-US"/>
          </a:p>
        </p:txBody>
      </p:sp>
    </p:spTree>
    <p:extLst>
      <p:ext uri="{BB962C8B-B14F-4D97-AF65-F5344CB8AC3E}">
        <p14:creationId xmlns:p14="http://schemas.microsoft.com/office/powerpoint/2010/main" val="3208407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Kimberly Moore has spent over a decade in the workforce development arena.  She currently serves as the Vice President for Workforce Innovation at Tallahassee Community College (TCC).  In the position of Vice President, she is responsible for developing strategic solutions that address the needs of employers and those seeking to enter or advance in the workforce.  Prior to joining TCC, she served as the Chief Executive Officer of </a:t>
            </a:r>
            <a:r>
              <a:rPr lang="en-US" sz="1200" b="1" kern="1200" dirty="0">
                <a:solidFill>
                  <a:schemeClr val="tx1"/>
                </a:solidFill>
                <a:effectLst/>
                <a:latin typeface="+mn-lt"/>
                <a:ea typeface="+mn-ea"/>
                <a:cs typeface="+mn-cs"/>
              </a:rPr>
              <a:t>WORK</a:t>
            </a:r>
            <a:r>
              <a:rPr lang="en-US" sz="1200" kern="1200" dirty="0">
                <a:solidFill>
                  <a:schemeClr val="tx1"/>
                </a:solidFill>
                <a:effectLst/>
                <a:latin typeface="+mn-lt"/>
                <a:ea typeface="+mn-ea"/>
                <a:cs typeface="+mn-cs"/>
              </a:rPr>
              <a:t>FORCE </a:t>
            </a:r>
            <a:r>
              <a:rPr lang="en-US" sz="1200" i="1" kern="1200" dirty="0">
                <a:solidFill>
                  <a:schemeClr val="tx1"/>
                </a:solidFill>
                <a:effectLst/>
                <a:latin typeface="+mn-lt"/>
                <a:ea typeface="+mn-ea"/>
                <a:cs typeface="+mn-cs"/>
              </a:rPr>
              <a:t>plus</a:t>
            </a:r>
            <a:r>
              <a:rPr lang="en-US" sz="1200" kern="1200" dirty="0">
                <a:solidFill>
                  <a:schemeClr val="tx1"/>
                </a:solidFill>
                <a:effectLst/>
                <a:latin typeface="+mn-lt"/>
                <a:ea typeface="+mn-ea"/>
                <a:cs typeface="+mn-cs"/>
              </a:rPr>
              <a:t>, the regional economic and workforce development body.  </a:t>
            </a:r>
          </a:p>
          <a:p>
            <a:r>
              <a:rPr lang="en-US" sz="1200" kern="1200" dirty="0">
                <a:solidFill>
                  <a:schemeClr val="tx1"/>
                </a:solidFill>
                <a:effectLst/>
                <a:latin typeface="+mn-lt"/>
                <a:ea typeface="+mn-ea"/>
                <a:cs typeface="+mn-cs"/>
              </a:rPr>
              <a:t>Ms. Moore is a 1993 graduate of Tallahassee Community College with an Associate of Arts degree.  She continued her education at The Florida State University, earning a Bachelor of Science degree in Criminal Justice in 1995.   In May 2006, she earned her M.B.A from Webster University.   She is a proud member of Leadership Tallahassee Class 24 and Leadership Florida Class 33. </a:t>
            </a:r>
          </a:p>
          <a:p>
            <a:r>
              <a:rPr lang="en-US" sz="1200" kern="1200" dirty="0">
                <a:solidFill>
                  <a:schemeClr val="tx1"/>
                </a:solidFill>
                <a:effectLst/>
                <a:latin typeface="+mn-lt"/>
                <a:ea typeface="+mn-ea"/>
                <a:cs typeface="+mn-cs"/>
              </a:rPr>
              <a:t> In addition to her role at TCC, she continues to give back to her community through service.  Note a few of Ms. Moore’s many volunteer roles include serving as Chair- Leon County Research Development Authority, Vice-Chair of Florida A&amp;M University Board of Trustees,  Vice-Chair of the  Economic Vitality Leadership Council, </a:t>
            </a:r>
            <a:r>
              <a:rPr lang="en-US" sz="1200" kern="1200" dirty="0" err="1">
                <a:solidFill>
                  <a:schemeClr val="tx1"/>
                </a:solidFill>
                <a:effectLst/>
                <a:latin typeface="+mn-lt"/>
                <a:ea typeface="+mn-ea"/>
                <a:cs typeface="+mn-cs"/>
              </a:rPr>
              <a:t>Truist</a:t>
            </a:r>
            <a:r>
              <a:rPr lang="en-US" sz="1200" kern="1200" dirty="0">
                <a:solidFill>
                  <a:schemeClr val="tx1"/>
                </a:solidFill>
                <a:effectLst/>
                <a:latin typeface="+mn-lt"/>
                <a:ea typeface="+mn-ea"/>
                <a:cs typeface="+mn-cs"/>
              </a:rPr>
              <a:t>/SunTrust Community Advisory Board and Board of Director for the Greater Tallahassee Chamber of Commerce and Wakulla Chamber of Commerce.  She has been recognized locally, statewide  and nationally for her service and commitment to excellence with accolades including: Tallahassee’s Top 26 Women in Business (2007), the Greater Tallahassee Chamber of Commerce Distinguished Leadership Pacesetter Award (2009), the Dr. Reginald Rolle Memorial Economic Development Champion of the Year Award (2010), Florida Diversity Council’s 2014 Florida’s Most Powerful and Influential Woman Award, Tallahassee Woman Magazine’s 2016 ‘Women Who Mean Business’ Innovator of the Year Award , 2017 inductee to the Tallahassee Community College’s Hall of Fame, 2019 Economic Innovator of the Year, Florida State University - Omicron Delta Kappa (Honoris Causa) - 2020 and 2021 </a:t>
            </a:r>
            <a:r>
              <a:rPr lang="en-US" sz="1200" kern="1200" dirty="0" err="1">
                <a:solidFill>
                  <a:schemeClr val="tx1"/>
                </a:solidFill>
                <a:effectLst/>
                <a:latin typeface="+mn-lt"/>
                <a:ea typeface="+mn-ea"/>
                <a:cs typeface="+mn-cs"/>
              </a:rPr>
              <a:t>Idahlynn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Karre</a:t>
            </a:r>
            <a:r>
              <a:rPr lang="en-US" sz="1200" kern="1200" dirty="0">
                <a:solidFill>
                  <a:schemeClr val="tx1"/>
                </a:solidFill>
                <a:effectLst/>
                <a:latin typeface="+mn-lt"/>
                <a:ea typeface="+mn-ea"/>
                <a:cs typeface="+mn-cs"/>
              </a:rPr>
              <a:t> Exemplary Leadership Award.</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A13545AC-2007-B04C-A81B-DE0781BED2A8}" type="slidenum">
              <a:rPr lang="en-US" smtClean="0"/>
              <a:t>15</a:t>
            </a:fld>
            <a:endParaRPr lang="en-US"/>
          </a:p>
        </p:txBody>
      </p:sp>
    </p:spTree>
    <p:extLst>
      <p:ext uri="{BB962C8B-B14F-4D97-AF65-F5344CB8AC3E}">
        <p14:creationId xmlns:p14="http://schemas.microsoft.com/office/powerpoint/2010/main" val="925958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03C66C-E7FB-724F-8093-6D2AEAEA875E}" type="slidenum">
              <a:rPr lang="en-US" smtClean="0"/>
              <a:t>16</a:t>
            </a:fld>
            <a:endParaRPr lang="en-US"/>
          </a:p>
        </p:txBody>
      </p:sp>
    </p:spTree>
    <p:extLst>
      <p:ext uri="{BB962C8B-B14F-4D97-AF65-F5344CB8AC3E}">
        <p14:creationId xmlns:p14="http://schemas.microsoft.com/office/powerpoint/2010/main" val="2323484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641722122"/>
      </p:ext>
    </p:extLst>
  </p:cSld>
  <p:clrMapOvr>
    <a:masterClrMapping/>
  </p:clrMapOvr>
  <p:transition spd="slow" advClick="0" advTm="20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3462905108"/>
      </p:ext>
    </p:extLst>
  </p:cSld>
  <p:clrMapOvr>
    <a:masterClrMapping/>
  </p:clrMapOvr>
  <p:transition spd="slow" advClick="0" advTm="20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3200128254"/>
      </p:ext>
    </p:extLst>
  </p:cSld>
  <p:clrMapOvr>
    <a:masterClrMapping/>
  </p:clrMapOvr>
  <p:transition spd="slow" advClick="0" advTm="2000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226155609"/>
      </p:ext>
    </p:extLst>
  </p:cSld>
  <p:clrMapOvr>
    <a:masterClrMapping/>
  </p:clrMapOvr>
  <p:transition spd="slow" advClick="0" advTm="20000">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743264753"/>
      </p:ext>
    </p:extLst>
  </p:cSld>
  <p:clrMapOvr>
    <a:masterClrMapping/>
  </p:clrMapOvr>
  <p:transition spd="slow" advClick="0" advTm="20000">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3149701099"/>
      </p:ext>
    </p:extLst>
  </p:cSld>
  <p:clrMapOvr>
    <a:masterClrMapping/>
  </p:clrMapOvr>
  <p:transition spd="slow" advClick="0" advTm="20000">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33064263"/>
      </p:ext>
    </p:extLst>
  </p:cSld>
  <p:clrMapOvr>
    <a:masterClrMapping/>
  </p:clrMapOvr>
  <p:transition spd="slow" advClick="0" advTm="20000">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577913443"/>
      </p:ext>
    </p:extLst>
  </p:cSld>
  <p:clrMapOvr>
    <a:masterClrMapping/>
  </p:clrMapOvr>
  <p:transition spd="slow" advClick="0" advTm="20000">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507726486"/>
      </p:ext>
    </p:extLst>
  </p:cSld>
  <p:clrMapOvr>
    <a:masterClrMapping/>
  </p:clrMapOvr>
  <p:transition spd="slow" advClick="0" advTm="20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066257646"/>
      </p:ext>
    </p:extLst>
  </p:cSld>
  <p:clrMapOvr>
    <a:masterClrMapping/>
  </p:clrMapOvr>
  <p:transition spd="slow" advClick="0" advTm="20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795425383"/>
      </p:ext>
    </p:extLst>
  </p:cSld>
  <p:clrMapOvr>
    <a:masterClrMapping/>
  </p:clrMapOvr>
  <p:transition spd="slow" advClick="0" advTm="20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994425158"/>
      </p:ext>
    </p:extLst>
  </p:cSld>
  <p:clrMapOvr>
    <a:masterClrMapping/>
  </p:clrMapOvr>
  <p:transition spd="slow" advClick="0" advTm="20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954287900"/>
      </p:ext>
    </p:extLst>
  </p:cSld>
  <p:clrMapOvr>
    <a:masterClrMapping/>
  </p:clrMapOvr>
  <p:transition spd="slow" advClick="0" advTm="20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89565293"/>
      </p:ext>
    </p:extLst>
  </p:cSld>
  <p:clrMapOvr>
    <a:masterClrMapping/>
  </p:clrMapOvr>
  <p:transition spd="slow" advClick="0" advTm="20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1610944154"/>
      </p:ext>
    </p:extLst>
  </p:cSld>
  <p:clrMapOvr>
    <a:masterClrMapping/>
  </p:clrMapOvr>
  <p:transition spd="slow" advClick="0" advTm="20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952899249"/>
      </p:ext>
    </p:extLst>
  </p:cSld>
  <p:clrMapOvr>
    <a:masterClrMapping/>
  </p:clrMapOvr>
  <p:transition spd="slow" advClick="0" advTm="20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41770D9-1F66-4304-B812-B69173681A89}" type="datetimeFigureOut">
              <a:rPr lang="en-US" smtClean="0"/>
              <a:t>8/2/2021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859493B-147E-431F-AD74-3CF1A27E69C1}" type="slidenum">
              <a:rPr lang="en-US" smtClean="0"/>
              <a:t>‹#›</a:t>
            </a:fld>
            <a:endParaRPr lang="en-US" dirty="0"/>
          </a:p>
        </p:txBody>
      </p:sp>
    </p:spTree>
    <p:extLst>
      <p:ext uri="{BB962C8B-B14F-4D97-AF65-F5344CB8AC3E}">
        <p14:creationId xmlns:p14="http://schemas.microsoft.com/office/powerpoint/2010/main" val="2787643063"/>
      </p:ext>
    </p:extLst>
  </p:cSld>
  <p:clrMapOvr>
    <a:masterClrMapping/>
  </p:clrMapOvr>
  <p:transition spd="slow" advClick="0" advTm="20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41770D9-1F66-4304-B812-B69173681A89}" type="datetimeFigureOut">
              <a:rPr lang="en-US" smtClean="0"/>
              <a:t>8/2/2021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859493B-147E-431F-AD74-3CF1A27E69C1}" type="slidenum">
              <a:rPr lang="en-US" smtClean="0"/>
              <a:t>‹#›</a:t>
            </a:fld>
            <a:endParaRPr lang="en-US" dirty="0"/>
          </a:p>
        </p:txBody>
      </p:sp>
    </p:spTree>
    <p:extLst>
      <p:ext uri="{BB962C8B-B14F-4D97-AF65-F5344CB8AC3E}">
        <p14:creationId xmlns:p14="http://schemas.microsoft.com/office/powerpoint/2010/main" val="1088195509"/>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ransition spd="slow" advClick="0" advTm="20000">
    <p:wipe/>
  </p:transition>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8" Type="http://schemas.openxmlformats.org/officeDocument/2006/relationships/image" Target="../media/image27.gif"/><Relationship Id="rId3" Type="http://schemas.openxmlformats.org/officeDocument/2006/relationships/image" Target="../media/image2.png"/><Relationship Id="rId7"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23.jpeg"/></Relationships>
</file>

<file path=ppt/slides/_rels/slide14.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29.jpg"/><Relationship Id="rId7" Type="http://schemas.microsoft.com/office/2007/relationships/hdphoto" Target="../media/hdphoto2.wdp"/><Relationship Id="rId12" Type="http://schemas.openxmlformats.org/officeDocument/2006/relationships/image" Target="../media/image36.jpe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5.jpeg"/><Relationship Id="rId5" Type="http://schemas.microsoft.com/office/2007/relationships/hdphoto" Target="../media/hdphoto1.wdp"/><Relationship Id="rId10" Type="http://schemas.openxmlformats.org/officeDocument/2006/relationships/image" Target="../media/image34.jpeg"/><Relationship Id="rId4" Type="http://schemas.openxmlformats.org/officeDocument/2006/relationships/image" Target="../media/image30.png"/><Relationship Id="rId9" Type="http://schemas.openxmlformats.org/officeDocument/2006/relationships/image" Target="../media/image33.jpeg"/></Relationships>
</file>

<file path=ppt/slides/_rels/slide15.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7.jpeg"/><Relationship Id="rId7"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22.jpeg"/><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pmitlh.org/" TargetMode="Externa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www.linkedin.com/company/16227065/" TargetMode="External"/><Relationship Id="rId7" Type="http://schemas.openxmlformats.org/officeDocument/2006/relationships/image" Target="../media/image18.png"/><Relationship Id="rId2" Type="http://schemas.openxmlformats.org/officeDocument/2006/relationships/hyperlink" Target="https://www.facebook.com/pmi.Tallahassee" TargetMode="Externa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www.pmitlh.org/" TargetMode="External"/><Relationship Id="rId10" Type="http://schemas.openxmlformats.org/officeDocument/2006/relationships/image" Target="../media/image21.png"/><Relationship Id="rId4" Type="http://schemas.openxmlformats.org/officeDocument/2006/relationships/hyperlink" Target="https://www.instagram.com/pmitlhchapter/" TargetMode="External"/><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BC0DE2D-6FAE-47B6-B0DC-9B63946F6E73}"/>
              </a:ext>
            </a:extLst>
          </p:cNvPr>
          <p:cNvGrpSpPr/>
          <p:nvPr/>
        </p:nvGrpSpPr>
        <p:grpSpPr>
          <a:xfrm>
            <a:off x="1447154" y="1063801"/>
            <a:ext cx="9925696" cy="4730398"/>
            <a:chOff x="2832753" y="1955876"/>
            <a:chExt cx="7909493" cy="4730398"/>
          </a:xfrm>
        </p:grpSpPr>
        <p:grpSp>
          <p:nvGrpSpPr>
            <p:cNvPr id="20" name="Group 19">
              <a:extLst>
                <a:ext uri="{FF2B5EF4-FFF2-40B4-BE49-F238E27FC236}">
                  <a16:creationId xmlns:a16="http://schemas.microsoft.com/office/drawing/2014/main" id="{54D977D8-0AC9-4AF2-81F1-14A9355E5B1D}"/>
                </a:ext>
              </a:extLst>
            </p:cNvPr>
            <p:cNvGrpSpPr/>
            <p:nvPr/>
          </p:nvGrpSpPr>
          <p:grpSpPr>
            <a:xfrm>
              <a:off x="2832753" y="1955876"/>
              <a:ext cx="2342562" cy="2817826"/>
              <a:chOff x="3190972" y="4685340"/>
              <a:chExt cx="1786891" cy="1868170"/>
            </a:xfrm>
          </p:grpSpPr>
          <p:sp>
            <p:nvSpPr>
              <p:cNvPr id="21" name="Rectangle 20">
                <a:extLst>
                  <a:ext uri="{FF2B5EF4-FFF2-40B4-BE49-F238E27FC236}">
                    <a16:creationId xmlns:a16="http://schemas.microsoft.com/office/drawing/2014/main" id="{9A164FF9-D725-4971-AB75-9414D526F4CF}"/>
                  </a:ext>
                </a:extLst>
              </p:cNvPr>
              <p:cNvSpPr/>
              <p:nvPr/>
            </p:nvSpPr>
            <p:spPr>
              <a:xfrm>
                <a:off x="3992113" y="5619425"/>
                <a:ext cx="985750" cy="934085"/>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2" name="Picture 21">
                <a:extLst>
                  <a:ext uri="{FF2B5EF4-FFF2-40B4-BE49-F238E27FC236}">
                    <a16:creationId xmlns:a16="http://schemas.microsoft.com/office/drawing/2014/main" id="{605DE057-1397-40A2-9717-68AD856A6E5C}"/>
                  </a:ext>
                </a:extLst>
              </p:cNvPr>
              <p:cNvPicPr/>
              <p:nvPr/>
            </p:nvPicPr>
            <p:blipFill rotWithShape="1">
              <a:blip r:embed="rId3" cstate="print">
                <a:extLst>
                  <a:ext uri="{28A0092B-C50C-407E-A947-70E740481C1C}">
                    <a14:useLocalDpi xmlns:a14="http://schemas.microsoft.com/office/drawing/2010/main" val="0"/>
                  </a:ext>
                </a:extLst>
              </a:blip>
              <a:srcRect r="61733"/>
              <a:stretch/>
            </p:blipFill>
            <p:spPr bwMode="auto">
              <a:xfrm>
                <a:off x="3190972" y="4685340"/>
                <a:ext cx="1786890" cy="1868170"/>
              </a:xfrm>
              <a:prstGeom prst="rect">
                <a:avLst/>
              </a:prstGeom>
              <a:ln>
                <a:noFill/>
              </a:ln>
              <a:extLst>
                <a:ext uri="{53640926-AAD7-44D8-BBD7-CCE9431645EC}">
                  <a14:shadowObscured xmlns:a14="http://schemas.microsoft.com/office/drawing/2010/main"/>
                </a:ext>
              </a:extLst>
            </p:spPr>
          </p:pic>
          <p:sp>
            <p:nvSpPr>
              <p:cNvPr id="23" name="Rectangle 22">
                <a:extLst>
                  <a:ext uri="{FF2B5EF4-FFF2-40B4-BE49-F238E27FC236}">
                    <a16:creationId xmlns:a16="http://schemas.microsoft.com/office/drawing/2014/main" id="{2CF4D56A-80D3-4A60-BB25-11665BC81B58}"/>
                  </a:ext>
                </a:extLst>
              </p:cNvPr>
              <p:cNvSpPr/>
              <p:nvPr/>
            </p:nvSpPr>
            <p:spPr>
              <a:xfrm>
                <a:off x="4049224" y="5591025"/>
                <a:ext cx="740490" cy="843280"/>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4" name="Picture 23" descr="A close up of a logo&#10;&#10;Description automatically generated">
                <a:extLst>
                  <a:ext uri="{FF2B5EF4-FFF2-40B4-BE49-F238E27FC236}">
                    <a16:creationId xmlns:a16="http://schemas.microsoft.com/office/drawing/2014/main" id="{541ACCEA-86CF-4859-9939-C7300D420D38}"/>
                  </a:ext>
                </a:extLst>
              </p:cNvPr>
              <p:cNvPicPr>
                <a:picLocks noChangeAspect="1"/>
              </p:cNvPicPr>
              <p:nvPr/>
            </p:nvPicPr>
            <p:blipFill>
              <a:blip r:embed="rId4"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3785553" y="5574334"/>
                <a:ext cx="1093877" cy="760244"/>
              </a:xfrm>
              <a:prstGeom prst="rect">
                <a:avLst/>
              </a:prstGeom>
            </p:spPr>
          </p:pic>
        </p:grpSp>
        <p:sp>
          <p:nvSpPr>
            <p:cNvPr id="25" name="Text Box 2">
              <a:extLst>
                <a:ext uri="{FF2B5EF4-FFF2-40B4-BE49-F238E27FC236}">
                  <a16:creationId xmlns:a16="http://schemas.microsoft.com/office/drawing/2014/main" id="{FE142C7B-7F17-4DBB-96BE-7C16CBA477FB}"/>
                </a:ext>
              </a:extLst>
            </p:cNvPr>
            <p:cNvSpPr txBox="1">
              <a:spLocks noChangeArrowheads="1"/>
            </p:cNvSpPr>
            <p:nvPr/>
          </p:nvSpPr>
          <p:spPr bwMode="auto">
            <a:xfrm>
              <a:off x="5317067" y="1955876"/>
              <a:ext cx="5425179" cy="4730398"/>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07000"/>
                </a:lnSpc>
                <a:spcBef>
                  <a:spcPts val="0"/>
                </a:spcBef>
                <a:spcAft>
                  <a:spcPts val="0"/>
                </a:spcAft>
              </a:pPr>
              <a:r>
                <a:rPr lang="en-US" sz="4400" dirty="0">
                  <a:effectLst/>
                  <a:latin typeface="Arial" panose="020B0604020202020204" pitchFamily="34" charset="0"/>
                  <a:ea typeface="Arial" panose="020B0604020202020204" pitchFamily="34" charset="0"/>
                  <a:cs typeface="Arial" panose="020B0604020202020204" pitchFamily="34" charset="0"/>
                </a:rPr>
                <a:t>Project </a:t>
              </a:r>
            </a:p>
            <a:p>
              <a:pPr marL="0" marR="0">
                <a:lnSpc>
                  <a:spcPct val="107000"/>
                </a:lnSpc>
                <a:spcBef>
                  <a:spcPts val="0"/>
                </a:spcBef>
                <a:spcAft>
                  <a:spcPts val="0"/>
                </a:spcAft>
              </a:pPr>
              <a:r>
                <a:rPr lang="en-US" sz="4400" dirty="0">
                  <a:effectLst/>
                  <a:latin typeface="Arial" panose="020B0604020202020204" pitchFamily="34" charset="0"/>
                  <a:ea typeface="Arial" panose="020B0604020202020204" pitchFamily="34" charset="0"/>
                  <a:cs typeface="Arial" panose="020B0604020202020204" pitchFamily="34" charset="0"/>
                </a:rPr>
                <a:t>Management </a:t>
              </a:r>
              <a:br>
                <a:rPr lang="en-US" sz="4400" dirty="0">
                  <a:effectLst/>
                  <a:latin typeface="Arial" panose="020B0604020202020204" pitchFamily="34" charset="0"/>
                  <a:ea typeface="Arial" panose="020B0604020202020204" pitchFamily="34" charset="0"/>
                  <a:cs typeface="Arial" panose="020B0604020202020204" pitchFamily="34" charset="0"/>
                </a:rPr>
              </a:br>
              <a:r>
                <a:rPr lang="en-US" sz="4400" dirty="0">
                  <a:effectLst/>
                  <a:latin typeface="Arial" panose="020B0604020202020204" pitchFamily="34" charset="0"/>
                  <a:ea typeface="Arial" panose="020B0604020202020204" pitchFamily="34" charset="0"/>
                  <a:cs typeface="Arial" panose="020B0604020202020204" pitchFamily="34" charset="0"/>
                </a:rPr>
                <a:t>Institute</a:t>
              </a:r>
              <a:endParaRPr lang="en-US" sz="4400" dirty="0">
                <a:effectLst/>
                <a:latin typeface="Arial" panose="020B0604020202020204" pitchFamily="34" charset="0"/>
                <a:ea typeface="Arial" panose="020B0604020202020204" pitchFamily="34" charset="0"/>
                <a:cs typeface="Times New Roman" panose="02020603050405020304" pitchFamily="18" charset="0"/>
              </a:endParaRPr>
            </a:p>
            <a:p>
              <a:pPr marL="0" marR="0">
                <a:lnSpc>
                  <a:spcPct val="107000"/>
                </a:lnSpc>
                <a:spcBef>
                  <a:spcPts val="0"/>
                </a:spcBef>
                <a:spcAft>
                  <a:spcPts val="0"/>
                </a:spcAft>
              </a:pPr>
              <a:r>
                <a:rPr lang="en-US" sz="4400" dirty="0">
                  <a:effectLst/>
                  <a:latin typeface="Arial" panose="020B0604020202020204" pitchFamily="34" charset="0"/>
                  <a:ea typeface="Arial" panose="020B0604020202020204" pitchFamily="34" charset="0"/>
                  <a:cs typeface="Arial" panose="020B0604020202020204" pitchFamily="34" charset="0"/>
                </a:rPr>
                <a:t>Tallahassee Chapter</a:t>
              </a:r>
            </a:p>
            <a:p>
              <a:pPr marL="0" marR="0">
                <a:lnSpc>
                  <a:spcPct val="107000"/>
                </a:lnSpc>
                <a:spcBef>
                  <a:spcPts val="0"/>
                </a:spcBef>
                <a:spcAft>
                  <a:spcPts val="0"/>
                </a:spcAft>
              </a:pPr>
              <a:endParaRPr lang="en-US" sz="4400" dirty="0">
                <a:effectLst/>
                <a:latin typeface="Arial" panose="020B0604020202020204" pitchFamily="34" charset="0"/>
                <a:ea typeface="Arial" panose="020B0604020202020204" pitchFamily="34" charset="0"/>
                <a:cs typeface="Arial" panose="020B0604020202020204" pitchFamily="34" charset="0"/>
              </a:endParaRPr>
            </a:p>
            <a:p>
              <a:pPr marL="0" marR="0">
                <a:lnSpc>
                  <a:spcPct val="107000"/>
                </a:lnSpc>
                <a:spcBef>
                  <a:spcPts val="0"/>
                </a:spcBef>
                <a:spcAft>
                  <a:spcPts val="0"/>
                </a:spcAft>
              </a:pPr>
              <a:r>
                <a:rPr lang="en-US" sz="3200" dirty="0">
                  <a:latin typeface="Arial" panose="020B0604020202020204" pitchFamily="34" charset="0"/>
                  <a:ea typeface="Arial" panose="020B0604020202020204" pitchFamily="34" charset="0"/>
                  <a:cs typeface="Arial" panose="020B0604020202020204" pitchFamily="34" charset="0"/>
                </a:rPr>
                <a:t>Chapter Meeting </a:t>
              </a:r>
            </a:p>
            <a:p>
              <a:pPr marL="0" marR="0">
                <a:lnSpc>
                  <a:spcPct val="107000"/>
                </a:lnSpc>
                <a:spcBef>
                  <a:spcPts val="0"/>
                </a:spcBef>
                <a:spcAft>
                  <a:spcPts val="0"/>
                </a:spcAft>
              </a:pPr>
              <a:r>
                <a:rPr lang="en-US" sz="3200" dirty="0">
                  <a:latin typeface="Arial" panose="020B0604020202020204" pitchFamily="34" charset="0"/>
                  <a:ea typeface="Arial" panose="020B0604020202020204" pitchFamily="34" charset="0"/>
                  <a:cs typeface="Arial" panose="020B0604020202020204" pitchFamily="34" charset="0"/>
                </a:rPr>
                <a:t>August 2, 2021</a:t>
              </a:r>
              <a:endParaRPr lang="en-US" sz="4400" dirty="0">
                <a:effectLst/>
                <a:latin typeface="Arial" panose="020B0604020202020204" pitchFamily="34" charset="0"/>
                <a:ea typeface="Arial" panose="020B0604020202020204" pitchFamily="34" charset="0"/>
                <a:cs typeface="Times New Roman" panose="02020603050405020304" pitchFamily="18" charset="0"/>
              </a:endParaRPr>
            </a:p>
          </p:txBody>
        </p:sp>
      </p:grpSp>
    </p:spTree>
    <p:extLst>
      <p:ext uri="{BB962C8B-B14F-4D97-AF65-F5344CB8AC3E}">
        <p14:creationId xmlns:p14="http://schemas.microsoft.com/office/powerpoint/2010/main" val="483681760"/>
      </p:ext>
    </p:extLst>
  </p:cSld>
  <p:clrMapOvr>
    <a:masterClrMapping/>
  </p:clrMapOvr>
  <p:transition spd="slow" advClick="0" advTm="20000">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We Need You: Harvest Issue - The Times">
            <a:extLst>
              <a:ext uri="{FF2B5EF4-FFF2-40B4-BE49-F238E27FC236}">
                <a16:creationId xmlns:a16="http://schemas.microsoft.com/office/drawing/2014/main" id="{FF0967A9-BE3D-4A79-BCDB-E9B1FE60195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42085" y="1939473"/>
            <a:ext cx="975065" cy="48638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egaphone with speech bubble we need you Vector Image">
            <a:extLst>
              <a:ext uri="{FF2B5EF4-FFF2-40B4-BE49-F238E27FC236}">
                <a16:creationId xmlns:a16="http://schemas.microsoft.com/office/drawing/2014/main" id="{C9729060-5551-4E12-87A0-0E9E0C02F1F2}"/>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1889"/>
          <a:stretch/>
        </p:blipFill>
        <p:spPr bwMode="auto">
          <a:xfrm>
            <a:off x="15629618" y="-477777"/>
            <a:ext cx="707889" cy="673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C910896-FD0D-4516-A186-8D555FED9015}"/>
              </a:ext>
            </a:extLst>
          </p:cNvPr>
          <p:cNvSpPr/>
          <p:nvPr/>
        </p:nvSpPr>
        <p:spPr>
          <a:xfrm>
            <a:off x="163910" y="267074"/>
            <a:ext cx="8590104" cy="707886"/>
          </a:xfrm>
          <a:prstGeom prst="rect">
            <a:avLst/>
          </a:prstGeom>
        </p:spPr>
        <p:txBody>
          <a:bodyPr wrap="square">
            <a:spAutoFit/>
          </a:bodyPr>
          <a:lstStyle/>
          <a:p>
            <a:pPr marL="0" lvl="1">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PMITLH Board Elections!</a:t>
            </a:r>
          </a:p>
        </p:txBody>
      </p:sp>
      <p:sp>
        <p:nvSpPr>
          <p:cNvPr id="13" name="Rectangle 12">
            <a:extLst>
              <a:ext uri="{FF2B5EF4-FFF2-40B4-BE49-F238E27FC236}">
                <a16:creationId xmlns:a16="http://schemas.microsoft.com/office/drawing/2014/main" id="{6D01D199-CC0C-48CE-ABF3-0223D8E94470}"/>
              </a:ext>
            </a:extLst>
          </p:cNvPr>
          <p:cNvSpPr/>
          <p:nvPr/>
        </p:nvSpPr>
        <p:spPr>
          <a:xfrm>
            <a:off x="444462" y="2677868"/>
            <a:ext cx="9744852" cy="707886"/>
          </a:xfrm>
          <a:prstGeom prst="rect">
            <a:avLst/>
          </a:prstGeom>
        </p:spPr>
        <p:txBody>
          <a:bodyPr wrap="square">
            <a:spAutoFit/>
          </a:bodyPr>
          <a:lstStyle/>
          <a:p>
            <a:pPr marL="0" lvl="1" algn="r">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Vice President Communications       </a:t>
            </a:r>
          </a:p>
        </p:txBody>
      </p:sp>
      <p:pic>
        <p:nvPicPr>
          <p:cNvPr id="11" name="Picture 6" descr="4,195 Nomination Stock Photos, Pictures &amp;amp; Royalty-Free Images - iStock">
            <a:extLst>
              <a:ext uri="{FF2B5EF4-FFF2-40B4-BE49-F238E27FC236}">
                <a16:creationId xmlns:a16="http://schemas.microsoft.com/office/drawing/2014/main" id="{7FA3BA14-3694-F74E-A2ED-3CDB9A9A1E1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7219" t="5089" r="18323" b="4374"/>
          <a:stretch/>
        </p:blipFill>
        <p:spPr bwMode="auto">
          <a:xfrm>
            <a:off x="8163563" y="427495"/>
            <a:ext cx="2793738" cy="220569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AA3DE87F-0F31-C247-A0FF-97FC415DDB60}"/>
              </a:ext>
            </a:extLst>
          </p:cNvPr>
          <p:cNvSpPr/>
          <p:nvPr/>
        </p:nvSpPr>
        <p:spPr>
          <a:xfrm>
            <a:off x="1203587" y="3385754"/>
            <a:ext cx="9590646" cy="1938992"/>
          </a:xfrm>
          <a:prstGeom prst="rect">
            <a:avLst/>
          </a:prstGeom>
        </p:spPr>
        <p:txBody>
          <a:bodyPr wrap="square">
            <a:spAutoFit/>
          </a:bodyPr>
          <a:lstStyle/>
          <a:p>
            <a:pPr marL="342900" indent="-342900">
              <a:buFont typeface="Arial" panose="020B0604020202020204" pitchFamily="34" charset="0"/>
              <a:buChar char="•"/>
            </a:pPr>
            <a:r>
              <a:rPr lang="en-US" sz="2400" dirty="0">
                <a:ea typeface="Times New Roman" panose="02020603050405020304" pitchFamily="18" charset="0"/>
              </a:rPr>
              <a:t>2-year term </a:t>
            </a:r>
          </a:p>
          <a:p>
            <a:pPr marL="342900" marR="0" lvl="0" indent="-342900">
              <a:spcAft>
                <a:spcPts val="0"/>
              </a:spcAft>
              <a:buSzPts val="1000"/>
              <a:buFont typeface="Symbol" panose="05050102010706020507" pitchFamily="18" charset="2"/>
              <a:buChar char=""/>
              <a:tabLst>
                <a:tab pos="457200" algn="l"/>
              </a:tabLst>
            </a:pPr>
            <a:r>
              <a:rPr lang="en-US" sz="2400" dirty="0">
                <a:ea typeface="Times New Roman" panose="02020603050405020304" pitchFamily="18" charset="0"/>
              </a:rPr>
              <a:t>January 1, 2022 to December  31, 2023</a:t>
            </a:r>
          </a:p>
          <a:p>
            <a:pPr marL="342900" marR="0" lvl="0" indent="-342900">
              <a:spcAft>
                <a:spcPts val="0"/>
              </a:spcAft>
              <a:buSzPts val="1000"/>
              <a:buFont typeface="Symbol" panose="05050102010706020507" pitchFamily="18" charset="2"/>
              <a:buChar char=""/>
              <a:tabLst>
                <a:tab pos="457200" algn="l"/>
              </a:tabLst>
            </a:pPr>
            <a:r>
              <a:rPr lang="en-US" sz="2400" dirty="0">
                <a:ea typeface="Calibri" panose="020F0502020204030204" pitchFamily="34" charset="0"/>
              </a:rPr>
              <a:t>Responsible for working with a committee to plan and implement chapter  communications, manage the chapter website and social media channels, etc.  </a:t>
            </a:r>
          </a:p>
        </p:txBody>
      </p:sp>
    </p:spTree>
    <p:extLst>
      <p:ext uri="{BB962C8B-B14F-4D97-AF65-F5344CB8AC3E}">
        <p14:creationId xmlns:p14="http://schemas.microsoft.com/office/powerpoint/2010/main" val="1906115694"/>
      </p:ext>
    </p:extLst>
  </p:cSld>
  <p:clrMapOvr>
    <a:masterClrMapping/>
  </p:clrMapOvr>
  <p:transition spd="slow" advClick="0" advTm="20000">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We Need You: Harvest Issue - The Times">
            <a:extLst>
              <a:ext uri="{FF2B5EF4-FFF2-40B4-BE49-F238E27FC236}">
                <a16:creationId xmlns:a16="http://schemas.microsoft.com/office/drawing/2014/main" id="{FF0967A9-BE3D-4A79-BCDB-E9B1FE60195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42085" y="1939473"/>
            <a:ext cx="975065" cy="48638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egaphone with speech bubble we need you Vector Image">
            <a:extLst>
              <a:ext uri="{FF2B5EF4-FFF2-40B4-BE49-F238E27FC236}">
                <a16:creationId xmlns:a16="http://schemas.microsoft.com/office/drawing/2014/main" id="{C9729060-5551-4E12-87A0-0E9E0C02F1F2}"/>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1889"/>
          <a:stretch/>
        </p:blipFill>
        <p:spPr bwMode="auto">
          <a:xfrm>
            <a:off x="15629618" y="-477777"/>
            <a:ext cx="707889" cy="673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C910896-FD0D-4516-A186-8D555FED9015}"/>
              </a:ext>
            </a:extLst>
          </p:cNvPr>
          <p:cNvSpPr/>
          <p:nvPr/>
        </p:nvSpPr>
        <p:spPr>
          <a:xfrm>
            <a:off x="163910" y="267074"/>
            <a:ext cx="8590104" cy="707886"/>
          </a:xfrm>
          <a:prstGeom prst="rect">
            <a:avLst/>
          </a:prstGeom>
        </p:spPr>
        <p:txBody>
          <a:bodyPr wrap="square">
            <a:spAutoFit/>
          </a:bodyPr>
          <a:lstStyle/>
          <a:p>
            <a:pPr marL="0" lvl="1">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PMITLH Board Elections!</a:t>
            </a:r>
          </a:p>
        </p:txBody>
      </p:sp>
      <p:sp>
        <p:nvSpPr>
          <p:cNvPr id="2" name="Rectangle 1">
            <a:extLst>
              <a:ext uri="{FF2B5EF4-FFF2-40B4-BE49-F238E27FC236}">
                <a16:creationId xmlns:a16="http://schemas.microsoft.com/office/drawing/2014/main" id="{EFC6636A-9590-45AC-AC7A-3CF0BF998B5F}"/>
              </a:ext>
            </a:extLst>
          </p:cNvPr>
          <p:cNvSpPr/>
          <p:nvPr/>
        </p:nvSpPr>
        <p:spPr>
          <a:xfrm>
            <a:off x="353691" y="1525943"/>
            <a:ext cx="7582611" cy="5016758"/>
          </a:xfrm>
          <a:prstGeom prst="rect">
            <a:avLst/>
          </a:prstGeom>
        </p:spPr>
        <p:txBody>
          <a:bodyPr wrap="square">
            <a:spAutoFit/>
          </a:bodyPr>
          <a:lstStyle/>
          <a:p>
            <a:pPr marL="457200" indent="-457200">
              <a:buFont typeface="Arial" panose="020B0604020202020204" pitchFamily="34" charset="0"/>
              <a:buChar char="•"/>
            </a:pPr>
            <a:r>
              <a:rPr lang="en-US" sz="3200" dirty="0">
                <a:latin typeface="Verdana" panose="020B0604030504040204" pitchFamily="34" charset="0"/>
                <a:ea typeface="Calibri" panose="020F0502020204030204" pitchFamily="34" charset="0"/>
              </a:rPr>
              <a:t>Online candidate submission form (log in to pmitlh.org, look under “Links”).</a:t>
            </a:r>
          </a:p>
          <a:p>
            <a:pPr marL="457200" indent="-457200">
              <a:buFont typeface="Arial" panose="020B0604020202020204" pitchFamily="34" charset="0"/>
              <a:buChar char="•"/>
            </a:pPr>
            <a:endParaRPr lang="en-US" sz="3200" dirty="0">
              <a:latin typeface="Verdana" panose="020B0604030504040204" pitchFamily="34" charset="0"/>
              <a:ea typeface="Calibri" panose="020F0502020204030204" pitchFamily="34" charset="0"/>
            </a:endParaRPr>
          </a:p>
          <a:p>
            <a:pPr marL="457200" indent="-457200">
              <a:buFont typeface="Arial" panose="020B0604020202020204" pitchFamily="34" charset="0"/>
              <a:buChar char="•"/>
            </a:pPr>
            <a:r>
              <a:rPr lang="en-US" sz="3200" dirty="0">
                <a:latin typeface="Verdana" panose="020B0604030504040204" pitchFamily="34" charset="0"/>
                <a:ea typeface="Calibri" panose="020F0502020204030204" pitchFamily="34" charset="0"/>
              </a:rPr>
              <a:t>Nominations will close </a:t>
            </a:r>
            <a:br>
              <a:rPr lang="en-US" sz="3200" dirty="0">
                <a:latin typeface="Verdana" panose="020B0604030504040204" pitchFamily="34" charset="0"/>
                <a:ea typeface="Calibri" panose="020F0502020204030204" pitchFamily="34" charset="0"/>
              </a:rPr>
            </a:br>
            <a:r>
              <a:rPr lang="en-US" sz="3200" dirty="0">
                <a:latin typeface="Verdana" panose="020B0604030504040204" pitchFamily="34" charset="0"/>
                <a:ea typeface="Calibri" panose="020F0502020204030204" pitchFamily="34" charset="0"/>
              </a:rPr>
              <a:t>mid-September.</a:t>
            </a:r>
          </a:p>
          <a:p>
            <a:pPr marL="457200" indent="-457200">
              <a:buFont typeface="Arial" panose="020B0604020202020204" pitchFamily="34" charset="0"/>
              <a:buChar char="•"/>
            </a:pPr>
            <a:endParaRPr lang="en-US" sz="3200" dirty="0">
              <a:latin typeface="Verdana" panose="020B0604030504040204" pitchFamily="34" charset="0"/>
              <a:ea typeface="Calibri" panose="020F0502020204030204" pitchFamily="34" charset="0"/>
            </a:endParaRPr>
          </a:p>
          <a:p>
            <a:pPr marL="457200" indent="-457200">
              <a:buFont typeface="Arial" panose="020B0604020202020204" pitchFamily="34" charset="0"/>
              <a:buChar char="•"/>
            </a:pPr>
            <a:r>
              <a:rPr lang="en-US" sz="3200" dirty="0">
                <a:latin typeface="Verdana" panose="020B0604030504040204" pitchFamily="34" charset="0"/>
                <a:ea typeface="Calibri" panose="020F0502020204030204" pitchFamily="34" charset="0"/>
              </a:rPr>
              <a:t>Online elections will be held in October after our Oct. 4 chapter meeting.</a:t>
            </a:r>
            <a:endParaRPr lang="en-US" sz="3200" dirty="0">
              <a:effectLst/>
              <a:latin typeface="Calibri" panose="020F0502020204030204" pitchFamily="34" charset="0"/>
              <a:ea typeface="Calibri" panose="020F0502020204030204" pitchFamily="34" charset="0"/>
            </a:endParaRPr>
          </a:p>
        </p:txBody>
      </p:sp>
      <p:pic>
        <p:nvPicPr>
          <p:cNvPr id="6150" name="Picture 6" descr="330 Your Vote Counts Stock Photos, Pictures &amp;amp; Royalty-Free Images - iStock">
            <a:extLst>
              <a:ext uri="{FF2B5EF4-FFF2-40B4-BE49-F238E27FC236}">
                <a16:creationId xmlns:a16="http://schemas.microsoft.com/office/drawing/2014/main" id="{0660DC07-585D-8141-A94A-9714CD9484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57620" y="2182665"/>
            <a:ext cx="2949100" cy="294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3990727"/>
      </p:ext>
    </p:extLst>
  </p:cSld>
  <p:clrMapOvr>
    <a:masterClrMapping/>
  </p:clrMapOvr>
  <p:transition spd="slow" advClick="0" advTm="20000">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We Need You: Harvest Issue - The Times">
            <a:extLst>
              <a:ext uri="{FF2B5EF4-FFF2-40B4-BE49-F238E27FC236}">
                <a16:creationId xmlns:a16="http://schemas.microsoft.com/office/drawing/2014/main" id="{FF0967A9-BE3D-4A79-BCDB-E9B1FE60195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2085" y="1939473"/>
            <a:ext cx="975065" cy="48638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egaphone with speech bubble we need you Vector Image">
            <a:extLst>
              <a:ext uri="{FF2B5EF4-FFF2-40B4-BE49-F238E27FC236}">
                <a16:creationId xmlns:a16="http://schemas.microsoft.com/office/drawing/2014/main" id="{C9729060-5551-4E12-87A0-0E9E0C02F1F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1889"/>
          <a:stretch/>
        </p:blipFill>
        <p:spPr bwMode="auto">
          <a:xfrm>
            <a:off x="15629618" y="-477777"/>
            <a:ext cx="707889" cy="673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C910896-FD0D-4516-A186-8D555FED9015}"/>
              </a:ext>
            </a:extLst>
          </p:cNvPr>
          <p:cNvSpPr/>
          <p:nvPr/>
        </p:nvSpPr>
        <p:spPr>
          <a:xfrm>
            <a:off x="702074" y="446004"/>
            <a:ext cx="7259671" cy="1323439"/>
          </a:xfrm>
          <a:prstGeom prst="rect">
            <a:avLst/>
          </a:prstGeom>
        </p:spPr>
        <p:txBody>
          <a:bodyPr wrap="square">
            <a:spAutoFit/>
          </a:bodyPr>
          <a:lstStyle/>
          <a:p>
            <a:pPr marL="0" lvl="1">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PMITLH 2022 Strategic Planning</a:t>
            </a:r>
          </a:p>
        </p:txBody>
      </p:sp>
      <p:sp>
        <p:nvSpPr>
          <p:cNvPr id="2" name="Rectangle 1">
            <a:extLst>
              <a:ext uri="{FF2B5EF4-FFF2-40B4-BE49-F238E27FC236}">
                <a16:creationId xmlns:a16="http://schemas.microsoft.com/office/drawing/2014/main" id="{EFC6636A-9590-45AC-AC7A-3CF0BF998B5F}"/>
              </a:ext>
            </a:extLst>
          </p:cNvPr>
          <p:cNvSpPr/>
          <p:nvPr/>
        </p:nvSpPr>
        <p:spPr>
          <a:xfrm>
            <a:off x="451025" y="2349318"/>
            <a:ext cx="11038901" cy="4031873"/>
          </a:xfrm>
          <a:prstGeom prst="rect">
            <a:avLst/>
          </a:prstGeom>
        </p:spPr>
        <p:txBody>
          <a:bodyPr wrap="square">
            <a:spAutoFit/>
          </a:bodyPr>
          <a:lstStyle/>
          <a:p>
            <a:r>
              <a:rPr lang="en-US" sz="3200" b="1" dirty="0">
                <a:latin typeface="Verdana" panose="020B0604030504040204" pitchFamily="34" charset="0"/>
              </a:rPr>
              <a:t>It’s your chapter!</a:t>
            </a:r>
          </a:p>
          <a:p>
            <a:endParaRPr lang="en-US" sz="3200" b="1" dirty="0">
              <a:latin typeface="Verdana" panose="020B0604030504040204" pitchFamily="34" charset="0"/>
            </a:endParaRPr>
          </a:p>
          <a:p>
            <a:r>
              <a:rPr lang="en-US" sz="3200" b="1" dirty="0">
                <a:latin typeface="Verdana" panose="020B0604030504040204" pitchFamily="34" charset="0"/>
              </a:rPr>
              <a:t>We want your ideas for our future! </a:t>
            </a:r>
          </a:p>
          <a:p>
            <a:endParaRPr lang="en-US" sz="3200" b="1" dirty="0">
              <a:effectLst/>
              <a:latin typeface="Verdana" panose="020B0604030504040204" pitchFamily="34" charset="0"/>
              <a:ea typeface="Calibri" panose="020F0502020204030204" pitchFamily="34" charset="0"/>
            </a:endParaRPr>
          </a:p>
          <a:p>
            <a:r>
              <a:rPr lang="en-US" sz="3200" dirty="0">
                <a:effectLst/>
                <a:latin typeface="Calibri" panose="020F0502020204030204" pitchFamily="34" charset="0"/>
                <a:ea typeface="Calibri" panose="020F0502020204030204" pitchFamily="34" charset="0"/>
              </a:rPr>
              <a:t>PMITLH will host a lunchtime virtual meeting to gather member feedback on where you want your chapter to go in the future.</a:t>
            </a:r>
          </a:p>
          <a:p>
            <a:endParaRPr lang="en-US" sz="3200" dirty="0">
              <a:latin typeface="Calibri" panose="020F0502020204030204" pitchFamily="34" charset="0"/>
              <a:ea typeface="Calibri" panose="020F0502020204030204" pitchFamily="34" charset="0"/>
            </a:endParaRPr>
          </a:p>
          <a:p>
            <a:r>
              <a:rPr lang="en-US" sz="3200" dirty="0">
                <a:latin typeface="Calibri" panose="020F0502020204030204" pitchFamily="34" charset="0"/>
                <a:ea typeface="Calibri" panose="020F0502020204030204" pitchFamily="34" charset="0"/>
              </a:rPr>
              <a:t>Date is TBA – Check </a:t>
            </a:r>
            <a:r>
              <a:rPr lang="en-US" sz="3200" dirty="0" err="1">
                <a:latin typeface="Calibri" panose="020F0502020204030204" pitchFamily="34" charset="0"/>
                <a:ea typeface="Calibri" panose="020F0502020204030204" pitchFamily="34" charset="0"/>
              </a:rPr>
              <a:t>pmitlh.org</a:t>
            </a:r>
            <a:r>
              <a:rPr lang="en-US" sz="3200" dirty="0">
                <a:latin typeface="Calibri" panose="020F0502020204030204" pitchFamily="34" charset="0"/>
                <a:ea typeface="Calibri" panose="020F0502020204030204" pitchFamily="34" charset="0"/>
              </a:rPr>
              <a:t> and your email for more details!</a:t>
            </a:r>
            <a:endParaRPr lang="en-US" sz="3200" dirty="0">
              <a:effectLst/>
              <a:latin typeface="Calibri" panose="020F0502020204030204" pitchFamily="34" charset="0"/>
              <a:ea typeface="Calibri" panose="020F0502020204030204" pitchFamily="34" charset="0"/>
            </a:endParaRPr>
          </a:p>
        </p:txBody>
      </p:sp>
      <p:pic>
        <p:nvPicPr>
          <p:cNvPr id="8194" name="Picture 2" descr="A Vision of the Future | Reason and Meaning">
            <a:extLst>
              <a:ext uri="{FF2B5EF4-FFF2-40B4-BE49-F238E27FC236}">
                <a16:creationId xmlns:a16="http://schemas.microsoft.com/office/drawing/2014/main" id="{9735568E-72BC-4A9E-89EE-4B0C21543A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1745" y="473939"/>
            <a:ext cx="3528181" cy="2819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8382037"/>
      </p:ext>
    </p:extLst>
  </p:cSld>
  <p:clrMapOvr>
    <a:masterClrMapping/>
  </p:clrMapOvr>
  <p:transition spd="slow" advClick="0" advTm="20000">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id="{AA085689-791F-4B8F-9F30-12415B97D36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3" name="Picture 72">
            <a:extLst>
              <a:ext uri="{FF2B5EF4-FFF2-40B4-BE49-F238E27FC236}">
                <a16:creationId xmlns:a16="http://schemas.microsoft.com/office/drawing/2014/main" id="{AA3FED7F-6821-47C0-A464-E9278B24129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75" name="Oval 74">
            <a:extLst>
              <a:ext uri="{FF2B5EF4-FFF2-40B4-BE49-F238E27FC236}">
                <a16:creationId xmlns:a16="http://schemas.microsoft.com/office/drawing/2014/main" id="{8F54B2FB-3F54-4350-8D1B-F86D677CA7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77" name="Picture 76">
            <a:extLst>
              <a:ext uri="{FF2B5EF4-FFF2-40B4-BE49-F238E27FC236}">
                <a16:creationId xmlns:a16="http://schemas.microsoft.com/office/drawing/2014/main" id="{561B34F5-88E5-4711-BC16-3005C29AD7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79" name="Picture 78">
            <a:extLst>
              <a:ext uri="{FF2B5EF4-FFF2-40B4-BE49-F238E27FC236}">
                <a16:creationId xmlns:a16="http://schemas.microsoft.com/office/drawing/2014/main" id="{4F3661D0-2268-4D3E-88BA-0647BCBE33A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81" name="Rectangle 80">
            <a:extLst>
              <a:ext uri="{FF2B5EF4-FFF2-40B4-BE49-F238E27FC236}">
                <a16:creationId xmlns:a16="http://schemas.microsoft.com/office/drawing/2014/main" id="{DDB56DB5-0324-4F79-9AB8-CB18C1DC8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TextBox 17">
            <a:extLst>
              <a:ext uri="{FF2B5EF4-FFF2-40B4-BE49-F238E27FC236}">
                <a16:creationId xmlns:a16="http://schemas.microsoft.com/office/drawing/2014/main" id="{801F0DFD-1E02-499F-844A-B96436F18AC5}"/>
              </a:ext>
            </a:extLst>
          </p:cNvPr>
          <p:cNvSpPr txBox="1"/>
          <p:nvPr/>
        </p:nvSpPr>
        <p:spPr>
          <a:xfrm>
            <a:off x="158266" y="2450481"/>
            <a:ext cx="11033642" cy="3308840"/>
          </a:xfrm>
          <a:prstGeom prst="rect">
            <a:avLst/>
          </a:prstGeom>
        </p:spPr>
        <p:txBody>
          <a:bodyPr vert="horz" lIns="91440" tIns="45720" rIns="91440" bIns="45720" rtlCol="0" anchor="b">
            <a:noAutofit/>
          </a:bodyPr>
          <a:lstStyle/>
          <a:p>
            <a:pPr lvl="1">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Open Volunteer </a:t>
            </a:r>
            <a:b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&amp; Committee</a:t>
            </a:r>
            <a:b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Positions </a:t>
            </a:r>
          </a:p>
          <a:p>
            <a:pPr marL="1028700" lvl="1" indent="-571500">
              <a:spcBef>
                <a:spcPts val="1200"/>
              </a:spcBef>
              <a:spcAft>
                <a:spcPts val="1200"/>
              </a:spcAft>
              <a:buFont typeface="Wingdings" pitchFamily="2" charset="2"/>
              <a:buChar char="q"/>
            </a:pPr>
            <a:r>
              <a:rPr lang="en-US" sz="3600" dirty="0">
                <a:effectLst>
                  <a:outerShdw blurRad="38100" dist="38100" dir="2700000" algn="tl">
                    <a:srgbClr val="000000">
                      <a:alpha val="43137"/>
                    </a:srgbClr>
                  </a:outerShdw>
                </a:effectLst>
              </a:rPr>
              <a:t>Marketing </a:t>
            </a:r>
          </a:p>
          <a:p>
            <a:pPr marL="1028700" lvl="1" indent="-571500">
              <a:spcBef>
                <a:spcPts val="1200"/>
              </a:spcBef>
              <a:spcAft>
                <a:spcPts val="1200"/>
              </a:spcAft>
              <a:buFont typeface="Wingdings" pitchFamily="2" charset="2"/>
              <a:buChar char="q"/>
            </a:pPr>
            <a:r>
              <a:rPr lang="en-US" sz="3600" dirty="0">
                <a:effectLst>
                  <a:outerShdw blurRad="38100" dist="38100" dir="2700000" algn="tl">
                    <a:srgbClr val="000000">
                      <a:alpha val="43137"/>
                    </a:srgbClr>
                  </a:outerShdw>
                </a:effectLst>
              </a:rPr>
              <a:t>Membership</a:t>
            </a:r>
          </a:p>
          <a:p>
            <a:pPr marL="1028700" lvl="1" indent="-571500">
              <a:spcBef>
                <a:spcPts val="1200"/>
              </a:spcBef>
              <a:spcAft>
                <a:spcPts val="1200"/>
              </a:spcAft>
              <a:buFont typeface="Wingdings" pitchFamily="2" charset="2"/>
              <a:buChar char="q"/>
            </a:pPr>
            <a:r>
              <a:rPr lang="en-US" sz="3600" dirty="0">
                <a:effectLst>
                  <a:outerShdw blurRad="38100" dist="38100" dir="2700000" algn="tl">
                    <a:srgbClr val="000000">
                      <a:alpha val="43137"/>
                    </a:srgbClr>
                  </a:outerShdw>
                </a:effectLst>
              </a:rPr>
              <a:t>Communication</a:t>
            </a:r>
          </a:p>
          <a:p>
            <a:pPr marL="1028700" lvl="1" indent="-571500">
              <a:spcBef>
                <a:spcPts val="1200"/>
              </a:spcBef>
              <a:spcAft>
                <a:spcPts val="1200"/>
              </a:spcAft>
              <a:buFont typeface="Wingdings" pitchFamily="2" charset="2"/>
              <a:buChar char="q"/>
            </a:pPr>
            <a:r>
              <a:rPr lang="en-US" sz="3600" dirty="0">
                <a:effectLst>
                  <a:outerShdw blurRad="38100" dist="38100" dir="2700000" algn="tl">
                    <a:srgbClr val="000000">
                      <a:alpha val="43137"/>
                    </a:srgbClr>
                  </a:outerShdw>
                </a:effectLst>
              </a:rPr>
              <a:t>Professional Development</a:t>
            </a:r>
          </a:p>
        </p:txBody>
      </p:sp>
      <p:pic>
        <p:nvPicPr>
          <p:cNvPr id="2054" name="Picture 6" descr="We Need You: Harvest Issue - The Times">
            <a:extLst>
              <a:ext uri="{FF2B5EF4-FFF2-40B4-BE49-F238E27FC236}">
                <a16:creationId xmlns:a16="http://schemas.microsoft.com/office/drawing/2014/main" id="{FF0967A9-BE3D-4A79-BCDB-E9B1FE60195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142085" y="1939473"/>
            <a:ext cx="975065" cy="48638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all for Committee Member Nominations - American Society of ...">
            <a:extLst>
              <a:ext uri="{FF2B5EF4-FFF2-40B4-BE49-F238E27FC236}">
                <a16:creationId xmlns:a16="http://schemas.microsoft.com/office/drawing/2014/main" id="{C56FCE1D-511D-4AB2-BEE9-DA1AAB334B8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6914" y="859935"/>
            <a:ext cx="4340829" cy="2999118"/>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egaphone with speech bubble we need you Vector Image">
            <a:extLst>
              <a:ext uri="{FF2B5EF4-FFF2-40B4-BE49-F238E27FC236}">
                <a16:creationId xmlns:a16="http://schemas.microsoft.com/office/drawing/2014/main" id="{C9729060-5551-4E12-87A0-0E9E0C02F1F2}"/>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1889"/>
          <a:stretch/>
        </p:blipFill>
        <p:spPr bwMode="auto">
          <a:xfrm>
            <a:off x="15629618" y="-477777"/>
            <a:ext cx="707889" cy="67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601276"/>
      </p:ext>
    </p:extLst>
  </p:cSld>
  <p:clrMapOvr>
    <a:masterClrMapping/>
  </p:clrMapOvr>
  <p:transition spd="slow" advClick="0" advTm="20000">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nline image 2">
            <a:extLst>
              <a:ext uri="{FF2B5EF4-FFF2-40B4-BE49-F238E27FC236}">
                <a16:creationId xmlns:a16="http://schemas.microsoft.com/office/drawing/2014/main" id="{CFF7F083-2083-4725-9D2E-45AA8E87518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516" t="4149" r="8373" b="6791"/>
          <a:stretch/>
        </p:blipFill>
        <p:spPr bwMode="auto">
          <a:xfrm>
            <a:off x="8723379" y="2790791"/>
            <a:ext cx="1421883" cy="162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66B987BB-0C91-4C5C-87E1-0FA65355CE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630" t="15607" r="24370" b="37571"/>
          <a:stretch/>
        </p:blipFill>
        <p:spPr>
          <a:xfrm>
            <a:off x="1634409" y="2847278"/>
            <a:ext cx="1421883" cy="1666004"/>
          </a:xfrm>
          <a:prstGeom prst="rect">
            <a:avLst/>
          </a:prstGeom>
        </p:spPr>
      </p:pic>
      <p:pic>
        <p:nvPicPr>
          <p:cNvPr id="7" name="Picture 6">
            <a:extLst>
              <a:ext uri="{FF2B5EF4-FFF2-40B4-BE49-F238E27FC236}">
                <a16:creationId xmlns:a16="http://schemas.microsoft.com/office/drawing/2014/main" id="{CDD23276-D892-4F9A-BF81-BCE82B8009F8}"/>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29770" t="26839" r="44127" b="24470"/>
          <a:stretch/>
        </p:blipFill>
        <p:spPr>
          <a:xfrm>
            <a:off x="8650697" y="679855"/>
            <a:ext cx="1421883" cy="1624696"/>
          </a:xfrm>
          <a:prstGeom prst="rect">
            <a:avLst/>
          </a:prstGeom>
        </p:spPr>
      </p:pic>
      <p:pic>
        <p:nvPicPr>
          <p:cNvPr id="9" name="Picture 8">
            <a:extLst>
              <a:ext uri="{FF2B5EF4-FFF2-40B4-BE49-F238E27FC236}">
                <a16:creationId xmlns:a16="http://schemas.microsoft.com/office/drawing/2014/main" id="{FB68B980-9C46-40F4-B454-E744CE2E9355}"/>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14000"/>
                    </a14:imgEffect>
                  </a14:imgLayer>
                </a14:imgProps>
              </a:ext>
              <a:ext uri="{28A0092B-C50C-407E-A947-70E740481C1C}">
                <a14:useLocalDpi xmlns:a14="http://schemas.microsoft.com/office/drawing/2010/main" val="0"/>
              </a:ext>
            </a:extLst>
          </a:blip>
          <a:srcRect l="27090" t="36332" r="48435" b="33246"/>
          <a:stretch/>
        </p:blipFill>
        <p:spPr>
          <a:xfrm rot="5400000">
            <a:off x="1576728" y="5087576"/>
            <a:ext cx="1652101" cy="1455657"/>
          </a:xfrm>
          <a:prstGeom prst="rect">
            <a:avLst/>
          </a:prstGeom>
        </p:spPr>
      </p:pic>
      <p:sp>
        <p:nvSpPr>
          <p:cNvPr id="2" name="Rectangle 1">
            <a:extLst>
              <a:ext uri="{FF2B5EF4-FFF2-40B4-BE49-F238E27FC236}">
                <a16:creationId xmlns:a16="http://schemas.microsoft.com/office/drawing/2014/main" id="{C39C1229-0CE5-40B3-937C-F12A95B5F411}"/>
              </a:ext>
            </a:extLst>
          </p:cNvPr>
          <p:cNvSpPr/>
          <p:nvPr/>
        </p:nvSpPr>
        <p:spPr>
          <a:xfrm>
            <a:off x="3101020" y="3218180"/>
            <a:ext cx="1550199" cy="923330"/>
          </a:xfrm>
          <a:prstGeom prst="rect">
            <a:avLst/>
          </a:prstGeom>
        </p:spPr>
        <p:txBody>
          <a:bodyPr wrap="square">
            <a:spAutoFit/>
          </a:bodyPr>
          <a:lstStyle/>
          <a:p>
            <a:pPr lvl="0"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Past President</a:t>
            </a:r>
          </a:p>
          <a:p>
            <a:pPr lvl="0"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David Davis</a:t>
            </a:r>
          </a:p>
        </p:txBody>
      </p:sp>
      <p:sp>
        <p:nvSpPr>
          <p:cNvPr id="14" name="Rectangle 13">
            <a:extLst>
              <a:ext uri="{FF2B5EF4-FFF2-40B4-BE49-F238E27FC236}">
                <a16:creationId xmlns:a16="http://schemas.microsoft.com/office/drawing/2014/main" id="{7BB29263-2CE0-4336-AADA-F671E1DBF7E0}"/>
              </a:ext>
            </a:extLst>
          </p:cNvPr>
          <p:cNvSpPr/>
          <p:nvPr/>
        </p:nvSpPr>
        <p:spPr>
          <a:xfrm>
            <a:off x="3101020" y="1262340"/>
            <a:ext cx="1698623" cy="646331"/>
          </a:xfrm>
          <a:prstGeom prst="rect">
            <a:avLst/>
          </a:prstGeom>
        </p:spPr>
        <p:txBody>
          <a:bodyPr wrap="square">
            <a:spAutoFit/>
          </a:bodyPr>
          <a:lstStyle/>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President</a:t>
            </a:r>
          </a:p>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Karen Scott</a:t>
            </a:r>
          </a:p>
        </p:txBody>
      </p:sp>
      <p:sp>
        <p:nvSpPr>
          <p:cNvPr id="15" name="Rectangle 14">
            <a:extLst>
              <a:ext uri="{FF2B5EF4-FFF2-40B4-BE49-F238E27FC236}">
                <a16:creationId xmlns:a16="http://schemas.microsoft.com/office/drawing/2014/main" id="{E375F5B8-739F-4115-B418-4FAB2A0E6E57}"/>
              </a:ext>
            </a:extLst>
          </p:cNvPr>
          <p:cNvSpPr/>
          <p:nvPr/>
        </p:nvSpPr>
        <p:spPr>
          <a:xfrm>
            <a:off x="10122507" y="1069656"/>
            <a:ext cx="1538421" cy="1200329"/>
          </a:xfrm>
          <a:prstGeom prst="rect">
            <a:avLst/>
          </a:prstGeom>
        </p:spPr>
        <p:txBody>
          <a:bodyPr wrap="square">
            <a:spAutoFit/>
          </a:bodyPr>
          <a:lstStyle/>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VP – Programs</a:t>
            </a:r>
          </a:p>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Lisa Hopkins</a:t>
            </a:r>
          </a:p>
        </p:txBody>
      </p:sp>
      <p:sp>
        <p:nvSpPr>
          <p:cNvPr id="16" name="Rectangle 15">
            <a:extLst>
              <a:ext uri="{FF2B5EF4-FFF2-40B4-BE49-F238E27FC236}">
                <a16:creationId xmlns:a16="http://schemas.microsoft.com/office/drawing/2014/main" id="{83909749-2C54-433E-A8D9-67BD4E41F0B5}"/>
              </a:ext>
            </a:extLst>
          </p:cNvPr>
          <p:cNvSpPr/>
          <p:nvPr/>
        </p:nvSpPr>
        <p:spPr>
          <a:xfrm>
            <a:off x="6365205" y="830878"/>
            <a:ext cx="1698623" cy="1477328"/>
          </a:xfrm>
          <a:prstGeom prst="rect">
            <a:avLst/>
          </a:prstGeom>
        </p:spPr>
        <p:txBody>
          <a:bodyPr wrap="square">
            <a:spAutoFit/>
          </a:bodyPr>
          <a:lstStyle/>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VP – Professional Development</a:t>
            </a:r>
          </a:p>
          <a:p>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Joanne Gallagher</a:t>
            </a:r>
          </a:p>
        </p:txBody>
      </p:sp>
      <p:sp>
        <p:nvSpPr>
          <p:cNvPr id="17" name="Rectangle 16">
            <a:extLst>
              <a:ext uri="{FF2B5EF4-FFF2-40B4-BE49-F238E27FC236}">
                <a16:creationId xmlns:a16="http://schemas.microsoft.com/office/drawing/2014/main" id="{F1A39E02-603C-4748-B8A1-0DC5D4198184}"/>
              </a:ext>
            </a:extLst>
          </p:cNvPr>
          <p:cNvSpPr/>
          <p:nvPr/>
        </p:nvSpPr>
        <p:spPr>
          <a:xfrm>
            <a:off x="10186469" y="3173973"/>
            <a:ext cx="1723797" cy="646331"/>
          </a:xfrm>
          <a:prstGeom prst="rect">
            <a:avLst/>
          </a:prstGeom>
        </p:spPr>
        <p:txBody>
          <a:bodyPr wrap="square">
            <a:spAutoFit/>
          </a:bodyPr>
          <a:lstStyle/>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VP – Finance</a:t>
            </a:r>
          </a:p>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Amit </a:t>
            </a:r>
            <a:r>
              <a:rPr lang="en-US"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Bokey</a:t>
            </a:r>
            <a:endPar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6ECF3093-513C-46B7-95E2-F4081E81B0FF}"/>
              </a:ext>
            </a:extLst>
          </p:cNvPr>
          <p:cNvSpPr/>
          <p:nvPr/>
        </p:nvSpPr>
        <p:spPr>
          <a:xfrm>
            <a:off x="3130607" y="5297791"/>
            <a:ext cx="1862173" cy="1200329"/>
          </a:xfrm>
          <a:prstGeom prst="rect">
            <a:avLst/>
          </a:prstGeom>
        </p:spPr>
        <p:txBody>
          <a:bodyPr wrap="square">
            <a:spAutoFit/>
          </a:bodyPr>
          <a:lstStyle/>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VP – Administration</a:t>
            </a:r>
          </a:p>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Debbie Rivenburg</a:t>
            </a:r>
          </a:p>
        </p:txBody>
      </p:sp>
      <p:sp>
        <p:nvSpPr>
          <p:cNvPr id="19" name="Rectangle 18">
            <a:extLst>
              <a:ext uri="{FF2B5EF4-FFF2-40B4-BE49-F238E27FC236}">
                <a16:creationId xmlns:a16="http://schemas.microsoft.com/office/drawing/2014/main" id="{2D27158E-FAB8-47CB-9C0F-F946DD607359}"/>
              </a:ext>
            </a:extLst>
          </p:cNvPr>
          <p:cNvSpPr/>
          <p:nvPr/>
        </p:nvSpPr>
        <p:spPr>
          <a:xfrm>
            <a:off x="6406389" y="3218180"/>
            <a:ext cx="1901468" cy="923330"/>
          </a:xfrm>
          <a:prstGeom prst="rect">
            <a:avLst/>
          </a:prstGeom>
        </p:spPr>
        <p:txBody>
          <a:bodyPr wrap="square">
            <a:spAutoFit/>
          </a:bodyPr>
          <a:lstStyle/>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VP – Membership</a:t>
            </a:r>
          </a:p>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Jason Colson</a:t>
            </a:r>
          </a:p>
        </p:txBody>
      </p:sp>
      <p:sp>
        <p:nvSpPr>
          <p:cNvPr id="20" name="Rectangle 19">
            <a:extLst>
              <a:ext uri="{FF2B5EF4-FFF2-40B4-BE49-F238E27FC236}">
                <a16:creationId xmlns:a16="http://schemas.microsoft.com/office/drawing/2014/main" id="{E98B5381-69D2-404F-AF59-B144E411693B}"/>
              </a:ext>
            </a:extLst>
          </p:cNvPr>
          <p:cNvSpPr/>
          <p:nvPr/>
        </p:nvSpPr>
        <p:spPr>
          <a:xfrm>
            <a:off x="6625106" y="5448138"/>
            <a:ext cx="2143001" cy="923330"/>
          </a:xfrm>
          <a:prstGeom prst="rect">
            <a:avLst/>
          </a:prstGeom>
        </p:spPr>
        <p:txBody>
          <a:bodyPr wrap="square">
            <a:spAutoFit/>
          </a:bodyPr>
          <a:lstStyle/>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VP – Communications</a:t>
            </a:r>
          </a:p>
          <a:p>
            <a:pPr defTabSz="914400">
              <a:defRPr/>
            </a:pP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Rebecca Green</a:t>
            </a:r>
          </a:p>
        </p:txBody>
      </p:sp>
      <p:sp>
        <p:nvSpPr>
          <p:cNvPr id="21" name="Rectangle 20">
            <a:extLst>
              <a:ext uri="{FF2B5EF4-FFF2-40B4-BE49-F238E27FC236}">
                <a16:creationId xmlns:a16="http://schemas.microsoft.com/office/drawing/2014/main" id="{C7BE3DEF-1750-4247-9757-908E1AAACD4E}"/>
              </a:ext>
            </a:extLst>
          </p:cNvPr>
          <p:cNvSpPr/>
          <p:nvPr/>
        </p:nvSpPr>
        <p:spPr>
          <a:xfrm rot="16200000">
            <a:off x="-2921189" y="2967335"/>
            <a:ext cx="6858000" cy="923330"/>
          </a:xfrm>
          <a:prstGeom prst="rect">
            <a:avLst/>
          </a:prstGeom>
        </p:spPr>
        <p:txBody>
          <a:bodyPr wrap="square">
            <a:spAutoFit/>
          </a:bodyPr>
          <a:lstStyle/>
          <a:p>
            <a:pPr algn="ctr" defTabSz="914400">
              <a:defRPr/>
            </a:pPr>
            <a:r>
              <a:rPr lang="en-US" sz="54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Your 2021 Board</a:t>
            </a:r>
          </a:p>
        </p:txBody>
      </p:sp>
      <p:pic>
        <p:nvPicPr>
          <p:cNvPr id="22" name="Picture 21" descr="A person smiling for the camera&#10;&#10;Description automatically generated">
            <a:extLst>
              <a:ext uri="{FF2B5EF4-FFF2-40B4-BE49-F238E27FC236}">
                <a16:creationId xmlns:a16="http://schemas.microsoft.com/office/drawing/2014/main" id="{6E3D123A-5F6B-42E5-8C89-CA687918A7CD}"/>
              </a:ext>
            </a:extLst>
          </p:cNvPr>
          <p:cNvPicPr>
            <a:picLocks noChangeAspect="1"/>
          </p:cNvPicPr>
          <p:nvPr/>
        </p:nvPicPr>
        <p:blipFill rotWithShape="1">
          <a:blip r:embed="rId8">
            <a:extLst>
              <a:ext uri="{28A0092B-C50C-407E-A947-70E740481C1C}">
                <a14:useLocalDpi xmlns:a14="http://schemas.microsoft.com/office/drawing/2010/main" val="0"/>
              </a:ext>
            </a:extLst>
          </a:blip>
          <a:srcRect l="6249" t="1048" r="10078" b="18902"/>
          <a:stretch/>
        </p:blipFill>
        <p:spPr>
          <a:xfrm>
            <a:off x="5025941" y="4954913"/>
            <a:ext cx="1549090" cy="1698389"/>
          </a:xfrm>
          <a:prstGeom prst="rect">
            <a:avLst/>
          </a:prstGeom>
        </p:spPr>
      </p:pic>
      <p:pic>
        <p:nvPicPr>
          <p:cNvPr id="23" name="Picture 22" descr="A person smiling for the camera&#10;&#10;Description automatically generated">
            <a:extLst>
              <a:ext uri="{FF2B5EF4-FFF2-40B4-BE49-F238E27FC236}">
                <a16:creationId xmlns:a16="http://schemas.microsoft.com/office/drawing/2014/main" id="{948FBBE9-7F8D-4672-8BF7-DDDF7E57BFEB}"/>
              </a:ext>
            </a:extLst>
          </p:cNvPr>
          <p:cNvPicPr/>
          <p:nvPr/>
        </p:nvPicPr>
        <p:blipFill rotWithShape="1">
          <a:blip r:embed="rId9" cstate="print">
            <a:extLst>
              <a:ext uri="{28A0092B-C50C-407E-A947-70E740481C1C}">
                <a14:useLocalDpi xmlns:a14="http://schemas.microsoft.com/office/drawing/2010/main" val="0"/>
              </a:ext>
            </a:extLst>
          </a:blip>
          <a:srcRect l="12318" t="5930" r="18085" b="13076"/>
          <a:stretch/>
        </p:blipFill>
        <p:spPr>
          <a:xfrm>
            <a:off x="4857301" y="757194"/>
            <a:ext cx="1469442" cy="1624696"/>
          </a:xfrm>
          <a:prstGeom prst="rect">
            <a:avLst/>
          </a:prstGeom>
        </p:spPr>
      </p:pic>
      <p:pic>
        <p:nvPicPr>
          <p:cNvPr id="24" name="Picture 23" descr="A person wearing a suit and tie smiling at the camera&#10;&#10;Description automatically generated">
            <a:extLst>
              <a:ext uri="{FF2B5EF4-FFF2-40B4-BE49-F238E27FC236}">
                <a16:creationId xmlns:a16="http://schemas.microsoft.com/office/drawing/2014/main" id="{B7341FE7-5FE4-4780-AEB4-FF4A5872C827}"/>
              </a:ext>
            </a:extLst>
          </p:cNvPr>
          <p:cNvPicPr/>
          <p:nvPr/>
        </p:nvPicPr>
        <p:blipFill rotWithShape="1">
          <a:blip r:embed="rId10" cstate="print">
            <a:extLst>
              <a:ext uri="{28A0092B-C50C-407E-A947-70E740481C1C}">
                <a14:useLocalDpi xmlns:a14="http://schemas.microsoft.com/office/drawing/2010/main" val="0"/>
              </a:ext>
            </a:extLst>
          </a:blip>
          <a:srcRect l="23454" r="14623" b="15666"/>
          <a:stretch/>
        </p:blipFill>
        <p:spPr>
          <a:xfrm>
            <a:off x="8799731" y="4920723"/>
            <a:ext cx="1345531" cy="1720732"/>
          </a:xfrm>
          <a:prstGeom prst="rect">
            <a:avLst/>
          </a:prstGeom>
        </p:spPr>
      </p:pic>
      <p:sp>
        <p:nvSpPr>
          <p:cNvPr id="25" name="Rectangle 24">
            <a:extLst>
              <a:ext uri="{FF2B5EF4-FFF2-40B4-BE49-F238E27FC236}">
                <a16:creationId xmlns:a16="http://schemas.microsoft.com/office/drawing/2014/main" id="{446647CD-C595-445E-A0F7-C84D0949EA9D}"/>
              </a:ext>
            </a:extLst>
          </p:cNvPr>
          <p:cNvSpPr/>
          <p:nvPr/>
        </p:nvSpPr>
        <p:spPr>
          <a:xfrm>
            <a:off x="10186469" y="5370625"/>
            <a:ext cx="2005531" cy="923330"/>
          </a:xfrm>
          <a:prstGeom prst="rect">
            <a:avLst/>
          </a:prstGeom>
        </p:spPr>
        <p:txBody>
          <a:bodyPr wrap="square">
            <a:spAutoFit/>
          </a:bodyPr>
          <a:lstStyle/>
          <a:p>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Director of Volunteers</a:t>
            </a:r>
          </a:p>
          <a:p>
            <a:r>
              <a:rPr lang="en-US"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Shajil</a:t>
            </a:r>
            <a:r>
              <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K </a:t>
            </a:r>
            <a:r>
              <a:rPr lang="en-US"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Kalathil</a:t>
            </a:r>
            <a:endParaRPr lang="en-US"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7170" name="Picture 2" descr="Jason T. Colson, MBA, PMP, ITILv4">
            <a:extLst>
              <a:ext uri="{FF2B5EF4-FFF2-40B4-BE49-F238E27FC236}">
                <a16:creationId xmlns:a16="http://schemas.microsoft.com/office/drawing/2014/main" id="{A86F2230-B3AA-41D5-9022-7E22C776258F}"/>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8120" t="5054" r="14746" b="5791"/>
          <a:stretch/>
        </p:blipFill>
        <p:spPr bwMode="auto">
          <a:xfrm>
            <a:off x="4936947" y="2790791"/>
            <a:ext cx="1469442" cy="16983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D0607DC0-359B-704C-947F-28FA1F4E1DBA}"/>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74950" y="679855"/>
            <a:ext cx="1368411" cy="1923860"/>
          </a:xfrm>
          <a:prstGeom prst="rect">
            <a:avLst/>
          </a:prstGeom>
        </p:spPr>
      </p:pic>
    </p:spTree>
    <p:extLst>
      <p:ext uri="{BB962C8B-B14F-4D97-AF65-F5344CB8AC3E}">
        <p14:creationId xmlns:p14="http://schemas.microsoft.com/office/powerpoint/2010/main" val="4236369757"/>
      </p:ext>
    </p:extLst>
  </p:cSld>
  <p:clrMapOvr>
    <a:masterClrMapping/>
  </p:clrMapOvr>
  <p:transition spd="slow" advClick="0" advTm="20000">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801F0DFD-1E02-499F-844A-B96436F18AC5}"/>
              </a:ext>
            </a:extLst>
          </p:cNvPr>
          <p:cNvSpPr txBox="1"/>
          <p:nvPr/>
        </p:nvSpPr>
        <p:spPr>
          <a:xfrm>
            <a:off x="199298" y="3211266"/>
            <a:ext cx="8389540" cy="3308840"/>
          </a:xfrm>
          <a:prstGeom prst="rect">
            <a:avLst/>
          </a:prstGeom>
        </p:spPr>
        <p:txBody>
          <a:bodyPr vert="horz" lIns="91440" tIns="45720" rIns="91440" bIns="45720" rtlCol="0" anchor="b">
            <a:noAutofit/>
          </a:bodyPr>
          <a:lstStyle/>
          <a:p>
            <a:pPr lvl="1">
              <a:spcBef>
                <a:spcPts val="1200"/>
              </a:spcBef>
              <a:spcAft>
                <a:spcPts val="1200"/>
              </a:spcAft>
            </a:pPr>
            <a:r>
              <a:rPr lang="en-US" sz="2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br>
              <a:rPr lang="en-US" sz="3200" b="1" dirty="0">
                <a:latin typeface="Arial" panose="020B0604020202020204" pitchFamily="34" charset="0"/>
                <a:cs typeface="Arial" panose="020B0604020202020204" pitchFamily="34" charset="0"/>
              </a:rPr>
            </a:br>
            <a:r>
              <a:rPr lang="en-US" sz="2800" dirty="0"/>
              <a:t>“Networking: The Power of Connecting the Dots”</a:t>
            </a:r>
            <a:endParaRPr lang="en-US" sz="2400" dirty="0"/>
          </a:p>
          <a:p>
            <a:r>
              <a:rPr lang="en-US" dirty="0"/>
              <a:t> </a:t>
            </a:r>
            <a:endParaRPr lang="en-US" sz="1600" dirty="0"/>
          </a:p>
          <a:p>
            <a:r>
              <a:rPr lang="en-US" sz="2000" dirty="0"/>
              <a:t>Imagine walking into a room and realizing that you don’t know any one and the anxiety sets in of what to do next or better yet you walk into a room and you know a few people and you automatically gravitate to who you know…..without ever meeting anyone else in the room.  Does this sound like you? Perhaps you may even have these same thoughts about social media platforms and establishing an online presence and the benefits of going down any of these paths.  Well, it’s not too late to figure out what all the fuss is about to create social capital or why you’ll want to take on the challenge to make each room (in-person or virtual) an opportunity to increase your network and expand your opportunities.  To get started, join me on August 2</a:t>
            </a:r>
            <a:r>
              <a:rPr lang="en-US" sz="2000" baseline="30000" dirty="0"/>
              <a:t>nd</a:t>
            </a:r>
            <a:r>
              <a:rPr lang="en-US" sz="2000" dirty="0"/>
              <a:t> and together we’ll create an action plan for building your network and goals to keep you on target.  </a:t>
            </a:r>
            <a:endParaRPr lang="en-US" dirty="0"/>
          </a:p>
        </p:txBody>
      </p:sp>
      <p:pic>
        <p:nvPicPr>
          <p:cNvPr id="3" name="Picture 2">
            <a:extLst>
              <a:ext uri="{FF2B5EF4-FFF2-40B4-BE49-F238E27FC236}">
                <a16:creationId xmlns:a16="http://schemas.microsoft.com/office/drawing/2014/main" id="{45EE441D-BE25-456A-A361-38296715E0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59683" y="467782"/>
            <a:ext cx="1863218" cy="673625"/>
          </a:xfrm>
          <a:prstGeom prst="rect">
            <a:avLst/>
          </a:prstGeom>
        </p:spPr>
      </p:pic>
      <p:pic>
        <p:nvPicPr>
          <p:cNvPr id="2050" name="Picture 2" descr="we Need You&quot; photos, royalty-free images, graphics, vectors ...">
            <a:extLst>
              <a:ext uri="{FF2B5EF4-FFF2-40B4-BE49-F238E27FC236}">
                <a16:creationId xmlns:a16="http://schemas.microsoft.com/office/drawing/2014/main" id="{2E4879E6-50E2-40E3-A7E3-EF38BDF0E2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66127" y="5115042"/>
            <a:ext cx="1343730" cy="67186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We Need You: Harvest Issue - The Times">
            <a:extLst>
              <a:ext uri="{FF2B5EF4-FFF2-40B4-BE49-F238E27FC236}">
                <a16:creationId xmlns:a16="http://schemas.microsoft.com/office/drawing/2014/main" id="{FF0967A9-BE3D-4A79-BCDB-E9B1FE60195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142085" y="1939473"/>
            <a:ext cx="975065" cy="48638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We Need You – Keilor Park Football Club">
            <a:extLst>
              <a:ext uri="{FF2B5EF4-FFF2-40B4-BE49-F238E27FC236}">
                <a16:creationId xmlns:a16="http://schemas.microsoft.com/office/drawing/2014/main" id="{13BD450A-7B75-4033-8596-B6D084DC91C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445584" y="2478810"/>
            <a:ext cx="1067473" cy="121458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egaphone with speech bubble we need you Vector Image">
            <a:extLst>
              <a:ext uri="{FF2B5EF4-FFF2-40B4-BE49-F238E27FC236}">
                <a16:creationId xmlns:a16="http://schemas.microsoft.com/office/drawing/2014/main" id="{C9729060-5551-4E12-87A0-0E9E0C02F1F2}"/>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1889"/>
          <a:stretch/>
        </p:blipFill>
        <p:spPr bwMode="auto">
          <a:xfrm>
            <a:off x="15629618" y="-477777"/>
            <a:ext cx="707889" cy="673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C910896-FD0D-4516-A186-8D555FED9015}"/>
              </a:ext>
            </a:extLst>
          </p:cNvPr>
          <p:cNvSpPr/>
          <p:nvPr/>
        </p:nvSpPr>
        <p:spPr>
          <a:xfrm>
            <a:off x="163910" y="267074"/>
            <a:ext cx="8590104" cy="707886"/>
          </a:xfrm>
          <a:prstGeom prst="rect">
            <a:avLst/>
          </a:prstGeom>
        </p:spPr>
        <p:txBody>
          <a:bodyPr wrap="square">
            <a:spAutoFit/>
          </a:bodyPr>
          <a:lstStyle/>
          <a:p>
            <a:pPr marL="0" lvl="1">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Guest Speaker: Kim Moore</a:t>
            </a:r>
          </a:p>
        </p:txBody>
      </p:sp>
      <p:pic>
        <p:nvPicPr>
          <p:cNvPr id="11" name="Picture 4" descr="Profile photo of Kimberly Moore">
            <a:extLst>
              <a:ext uri="{FF2B5EF4-FFF2-40B4-BE49-F238E27FC236}">
                <a16:creationId xmlns:a16="http://schemas.microsoft.com/office/drawing/2014/main" id="{B4509449-C711-0148-9746-E39C9502671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54014" y="467782"/>
            <a:ext cx="2820449" cy="3326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321951"/>
      </p:ext>
    </p:extLst>
  </p:cSld>
  <p:clrMapOvr>
    <a:masterClrMapping/>
  </p:clrMapOvr>
  <p:transition spd="slow" advClick="0" advTm="20000">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0000EAB-3C64-3F44-92FB-15573E13597A}"/>
              </a:ext>
            </a:extLst>
          </p:cNvPr>
          <p:cNvPicPr>
            <a:picLocks noChangeAspect="1"/>
          </p:cNvPicPr>
          <p:nvPr/>
        </p:nvPicPr>
        <p:blipFill>
          <a:blip r:embed="rId3"/>
          <a:stretch>
            <a:fillRect/>
          </a:stretch>
        </p:blipFill>
        <p:spPr>
          <a:xfrm>
            <a:off x="1338967" y="1075899"/>
            <a:ext cx="4030844" cy="2159380"/>
          </a:xfrm>
          <a:prstGeom prst="rect">
            <a:avLst/>
          </a:prstGeom>
        </p:spPr>
      </p:pic>
      <p:sp>
        <p:nvSpPr>
          <p:cNvPr id="6" name="TextBox 5">
            <a:extLst>
              <a:ext uri="{FF2B5EF4-FFF2-40B4-BE49-F238E27FC236}">
                <a16:creationId xmlns:a16="http://schemas.microsoft.com/office/drawing/2014/main" id="{9D91B0A9-A5F5-CB42-A88A-16D70716E24C}"/>
              </a:ext>
            </a:extLst>
          </p:cNvPr>
          <p:cNvSpPr txBox="1"/>
          <p:nvPr/>
        </p:nvSpPr>
        <p:spPr>
          <a:xfrm>
            <a:off x="762000" y="3872240"/>
            <a:ext cx="10991850" cy="2308324"/>
          </a:xfrm>
          <a:prstGeom prst="rect">
            <a:avLst/>
          </a:prstGeom>
          <a:noFill/>
        </p:spPr>
        <p:txBody>
          <a:bodyPr wrap="square" rtlCol="0">
            <a:spAutoFit/>
          </a:bodyPr>
          <a:lstStyle/>
          <a:p>
            <a:r>
              <a:rPr lang="en-US" sz="3600" b="1" dirty="0">
                <a:latin typeface="Bradley Hand ITC" panose="03070402050302030203" pitchFamily="66" charset="77"/>
                <a:cs typeface="APPLE CHANCERY" panose="03020702040506060504" pitchFamily="66" charset="-79"/>
              </a:rPr>
              <a:t>We’ll open it up for questions after Kim’s presentation.</a:t>
            </a:r>
          </a:p>
          <a:p>
            <a:endParaRPr lang="en-US" sz="3600" b="1" dirty="0">
              <a:latin typeface="Bradley Hand ITC" panose="03070402050302030203" pitchFamily="66" charset="77"/>
              <a:cs typeface="APPLE CHANCERY" panose="03020702040506060504" pitchFamily="66" charset="-79"/>
            </a:endParaRPr>
          </a:p>
          <a:p>
            <a:pPr algn="ctr"/>
            <a:r>
              <a:rPr lang="en-US" sz="3600" b="1" dirty="0">
                <a:solidFill>
                  <a:srgbClr val="92D050"/>
                </a:solidFill>
                <a:latin typeface="Bradley Hand ITC" panose="03070402050302030203" pitchFamily="66" charset="77"/>
                <a:cs typeface="APPLE CHANCERY" panose="03020702040506060504" pitchFamily="66" charset="-79"/>
              </a:rPr>
              <a:t>Don’t forget to complete the survey &amp; make nominations for upcoming Board positions!  </a:t>
            </a:r>
          </a:p>
        </p:txBody>
      </p:sp>
      <p:sp>
        <p:nvSpPr>
          <p:cNvPr id="15" name="Rectangle 14">
            <a:extLst>
              <a:ext uri="{FF2B5EF4-FFF2-40B4-BE49-F238E27FC236}">
                <a16:creationId xmlns:a16="http://schemas.microsoft.com/office/drawing/2014/main" id="{C42B40EA-45CE-7B41-B3DF-BBD39842255C}"/>
              </a:ext>
            </a:extLst>
          </p:cNvPr>
          <p:cNvSpPr/>
          <p:nvPr/>
        </p:nvSpPr>
        <p:spPr>
          <a:xfrm>
            <a:off x="8176699" y="2758226"/>
            <a:ext cx="3139001" cy="954107"/>
          </a:xfrm>
          <a:prstGeom prst="rect">
            <a:avLst/>
          </a:prstGeom>
        </p:spPr>
        <p:txBody>
          <a:bodyPr wrap="none">
            <a:spAutoFit/>
          </a:bodyPr>
          <a:lstStyle/>
          <a:p>
            <a:pPr algn="ctr"/>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PDU Claim Code:</a:t>
            </a:r>
          </a:p>
          <a:p>
            <a:pPr algn="ct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C287T2GAJC</a:t>
            </a:r>
          </a:p>
        </p:txBody>
      </p:sp>
    </p:spTree>
    <p:extLst>
      <p:ext uri="{BB962C8B-B14F-4D97-AF65-F5344CB8AC3E}">
        <p14:creationId xmlns:p14="http://schemas.microsoft.com/office/powerpoint/2010/main" val="463112853"/>
      </p:ext>
    </p:extLst>
  </p:cSld>
  <p:clrMapOvr>
    <a:masterClrMapping/>
  </p:clrMapOvr>
  <p:transition spd="slow" advClick="0" advTm="20000">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FB2884D-D6F4-453B-A6AE-61CB09956201}"/>
              </a:ext>
            </a:extLst>
          </p:cNvPr>
          <p:cNvSpPr txBox="1"/>
          <p:nvPr/>
        </p:nvSpPr>
        <p:spPr>
          <a:xfrm>
            <a:off x="648119" y="2087320"/>
            <a:ext cx="6188190" cy="2789480"/>
          </a:xfrm>
          <a:prstGeom prst="rect">
            <a:avLst/>
          </a:prstGeom>
        </p:spPr>
        <p:txBody>
          <a:bodyPr vert="horz" lIns="91440" tIns="45720" rIns="91440" bIns="45720" rtlCol="0" anchor="t">
            <a:normAutofit lnSpcReduction="10000"/>
          </a:bodyPr>
          <a:lstStyle/>
          <a:p>
            <a:pPr>
              <a:spcBef>
                <a:spcPct val="0"/>
              </a:spcBef>
              <a:spcAft>
                <a:spcPts val="600"/>
              </a:spcAft>
            </a:pPr>
            <a:r>
              <a:rPr lang="en-US" sz="4200" dirty="0">
                <a:solidFill>
                  <a:schemeClr val="tx2"/>
                </a:solidFill>
                <a:effectLst>
                  <a:outerShdw blurRad="38100" dist="38100" dir="2700000" algn="tl">
                    <a:srgbClr val="000000">
                      <a:alpha val="43137"/>
                    </a:srgbClr>
                  </a:outerShdw>
                </a:effectLst>
                <a:latin typeface="+mj-lt"/>
                <a:ea typeface="+mj-ea"/>
                <a:cs typeface="+mj-cs"/>
              </a:rPr>
              <a:t>President’s Opening</a:t>
            </a:r>
          </a:p>
          <a:p>
            <a:pPr>
              <a:spcBef>
                <a:spcPct val="0"/>
              </a:spcBef>
              <a:spcAft>
                <a:spcPts val="600"/>
              </a:spcAft>
            </a:pPr>
            <a:r>
              <a:rPr lang="en-US" sz="4200" dirty="0">
                <a:solidFill>
                  <a:schemeClr val="tx2"/>
                </a:solidFill>
                <a:effectLst>
                  <a:outerShdw blurRad="38100" dist="38100" dir="2700000" algn="tl">
                    <a:srgbClr val="000000">
                      <a:alpha val="43137"/>
                    </a:srgbClr>
                  </a:outerShdw>
                </a:effectLst>
                <a:latin typeface="+mj-lt"/>
                <a:ea typeface="+mj-ea"/>
                <a:cs typeface="+mj-cs"/>
              </a:rPr>
              <a:t>Remarks</a:t>
            </a:r>
          </a:p>
          <a:p>
            <a:pPr>
              <a:spcBef>
                <a:spcPct val="0"/>
              </a:spcBef>
              <a:spcAft>
                <a:spcPts val="600"/>
              </a:spcAft>
            </a:pPr>
            <a:endParaRPr lang="en-US" sz="4200" dirty="0">
              <a:solidFill>
                <a:schemeClr val="tx2"/>
              </a:solidFill>
              <a:effectLst>
                <a:outerShdw blurRad="38100" dist="38100" dir="2700000" algn="tl">
                  <a:srgbClr val="000000">
                    <a:alpha val="43137"/>
                  </a:srgbClr>
                </a:outerShdw>
              </a:effectLst>
              <a:latin typeface="+mj-lt"/>
              <a:ea typeface="+mj-ea"/>
              <a:cs typeface="+mj-cs"/>
            </a:endParaRPr>
          </a:p>
          <a:p>
            <a:pPr>
              <a:spcBef>
                <a:spcPct val="0"/>
              </a:spcBef>
              <a:spcAft>
                <a:spcPts val="600"/>
              </a:spcAft>
            </a:pPr>
            <a:r>
              <a:rPr lang="en-US" sz="4200" dirty="0">
                <a:solidFill>
                  <a:schemeClr val="tx2"/>
                </a:solidFill>
                <a:effectLst>
                  <a:outerShdw blurRad="38100" dist="38100" dir="2700000" algn="tl">
                    <a:srgbClr val="000000">
                      <a:alpha val="43137"/>
                    </a:srgbClr>
                  </a:outerShdw>
                </a:effectLst>
                <a:latin typeface="+mj-lt"/>
                <a:ea typeface="+mj-ea"/>
                <a:cs typeface="+mj-cs"/>
              </a:rPr>
              <a:t>Karen Scott, MBA, PMP</a:t>
            </a:r>
          </a:p>
        </p:txBody>
      </p:sp>
      <p:sp>
        <p:nvSpPr>
          <p:cNvPr id="15" name="Freeform 31">
            <a:extLst>
              <a:ext uri="{FF2B5EF4-FFF2-40B4-BE49-F238E27FC236}">
                <a16:creationId xmlns:a16="http://schemas.microsoft.com/office/drawing/2014/main" id="{C89FDD9F-84AD-4824-89D2-9E286F56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15974"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7" name="Rectangle 16">
            <a:extLst>
              <a:ext uri="{FF2B5EF4-FFF2-40B4-BE49-F238E27FC236}">
                <a16:creationId xmlns:a16="http://schemas.microsoft.com/office/drawing/2014/main" id="{0AFF99B9-09FA-411A-8B54-D714B2EE9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9871" y="0"/>
            <a:ext cx="406254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5">
            <a:extLst>
              <a:ext uri="{FF2B5EF4-FFF2-40B4-BE49-F238E27FC236}">
                <a16:creationId xmlns:a16="http://schemas.microsoft.com/office/drawing/2014/main" id="{7E6CE931-52B0-4AD0-991F-0648E313B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4472531"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8" name="Picture 7">
            <a:extLst>
              <a:ext uri="{FF2B5EF4-FFF2-40B4-BE49-F238E27FC236}">
                <a16:creationId xmlns:a16="http://schemas.microsoft.com/office/drawing/2014/main" id="{90BCA821-FCB5-6244-9DF8-82B4A5E2F9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9871" y="832793"/>
            <a:ext cx="3414010" cy="5192410"/>
          </a:xfrm>
          <a:prstGeom prst="rect">
            <a:avLst/>
          </a:prstGeom>
          <a:effectLst/>
        </p:spPr>
      </p:pic>
      <p:sp>
        <p:nvSpPr>
          <p:cNvPr id="21" name="Rectangle 20">
            <a:extLst>
              <a:ext uri="{FF2B5EF4-FFF2-40B4-BE49-F238E27FC236}">
                <a16:creationId xmlns:a16="http://schemas.microsoft.com/office/drawing/2014/main" id="{D138FED9-7840-470D-BB14-BF4696ADA7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277068833"/>
      </p:ext>
    </p:extLst>
  </p:cSld>
  <p:clrMapOvr>
    <a:masterClrMapping/>
  </p:clrMapOvr>
  <p:transition spd="slow" advClick="0" advTm="20000">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FAB1E9-7C7A-43F9-B740-BDEBB80F8F8E}"/>
              </a:ext>
            </a:extLst>
          </p:cNvPr>
          <p:cNvSpPr/>
          <p:nvPr/>
        </p:nvSpPr>
        <p:spPr>
          <a:xfrm>
            <a:off x="391226" y="190500"/>
            <a:ext cx="5860582" cy="5324535"/>
          </a:xfrm>
          <a:prstGeom prst="rect">
            <a:avLst/>
          </a:prstGeom>
        </p:spPr>
        <p:txBody>
          <a:bodyPr wrap="square">
            <a:spAutoFit/>
          </a:bodyPr>
          <a:lstStyle/>
          <a:p>
            <a:pPr algn="ctr" defTabSz="338138"/>
            <a:r>
              <a:rPr lang="en-US" sz="3200"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Thanks to those who joined the Emerald Coast / Tallahassee Project Management Symposium July 31, 2021!</a:t>
            </a:r>
          </a:p>
          <a:p>
            <a:pPr algn="ctr" defTabSz="338138"/>
            <a:endParaRPr lang="en-US" sz="3600"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338138"/>
            <a:r>
              <a:rPr lang="en-US" sz="32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Special thanks </a:t>
            </a:r>
            <a:r>
              <a:rPr lang="en-US" sz="3200"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to our Board members who were speakers: Joanne Gallagher &amp; Becky Green! </a:t>
            </a:r>
            <a:endParaRPr lang="en-US" sz="2400"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defTabSz="338138"/>
            <a:endParaRPr lang="en-U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63550" algn="ctr" defTabSz="155575"/>
            <a:endParaRPr lang="en-US" sz="2400" b="1" u="sng"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1A6A889A-1197-B64B-ABDD-639E79B795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4150" y="190500"/>
            <a:ext cx="3271838" cy="4362450"/>
          </a:xfrm>
          <a:prstGeom prst="rect">
            <a:avLst/>
          </a:prstGeom>
        </p:spPr>
      </p:pic>
      <p:sp>
        <p:nvSpPr>
          <p:cNvPr id="4" name="Rectangle 3">
            <a:extLst>
              <a:ext uri="{FF2B5EF4-FFF2-40B4-BE49-F238E27FC236}">
                <a16:creationId xmlns:a16="http://schemas.microsoft.com/office/drawing/2014/main" id="{704373CC-7971-264C-BD22-67ADC817F2F7}"/>
              </a:ext>
            </a:extLst>
          </p:cNvPr>
          <p:cNvSpPr/>
          <p:nvPr/>
        </p:nvSpPr>
        <p:spPr>
          <a:xfrm>
            <a:off x="3321517" y="4706987"/>
            <a:ext cx="8870483" cy="2431435"/>
          </a:xfrm>
          <a:prstGeom prst="rect">
            <a:avLst/>
          </a:prstGeom>
        </p:spPr>
        <p:txBody>
          <a:bodyPr wrap="square">
            <a:spAutoFit/>
          </a:bodyPr>
          <a:lstStyle/>
          <a:p>
            <a:pPr algn="ctr" defTabSz="338138"/>
            <a:r>
              <a:rPr lang="en-US"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More Training Opportunities</a:t>
            </a:r>
          </a:p>
          <a:p>
            <a:pPr algn="ctr" defTabSz="338138"/>
            <a:r>
              <a:rPr lang="en-US" sz="3200"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We have found an PMI Authorized Training Provider. We will be planning PMP &amp; other PMI training classes soon!  </a:t>
            </a:r>
            <a:endParaRPr lang="en-U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63550" algn="ctr" defTabSz="155575"/>
            <a:endParaRPr lang="en-US" sz="2400" b="1" u="sng"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3301859"/>
      </p:ext>
    </p:extLst>
  </p:cSld>
  <p:clrMapOvr>
    <a:masterClrMapping/>
  </p:clrMapOvr>
  <p:transition spd="slow" advClick="0" advTm="20000">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FAB1E9-7C7A-43F9-B740-BDEBB80F8F8E}"/>
              </a:ext>
            </a:extLst>
          </p:cNvPr>
          <p:cNvSpPr/>
          <p:nvPr/>
        </p:nvSpPr>
        <p:spPr>
          <a:xfrm>
            <a:off x="303133" y="272166"/>
            <a:ext cx="11585733" cy="6432530"/>
          </a:xfrm>
          <a:prstGeom prst="rect">
            <a:avLst/>
          </a:prstGeom>
        </p:spPr>
        <p:txBody>
          <a:bodyPr wrap="square">
            <a:spAutoFit/>
          </a:bodyPr>
          <a:lstStyle/>
          <a:p>
            <a:r>
              <a:rPr lang="en-US" dirty="0"/>
              <a:t> </a:t>
            </a:r>
            <a:r>
              <a:rPr lang="en-US" sz="3600" b="1" dirty="0" err="1">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BrainFit</a:t>
            </a:r>
            <a:r>
              <a:rPr lang="en-US" sz="3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endParaRPr lang="en-US" sz="36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Are you ready to work out the most </a:t>
            </a:r>
            <a:b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28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important muscle in your body?  </a:t>
            </a:r>
          </a:p>
          <a:p>
            <a:endParaRPr lang="en-US" dirty="0"/>
          </a:p>
          <a:p>
            <a:r>
              <a:rPr lang="en-US" dirty="0"/>
              <a:t>If you are ready to flex, stretch, and strengthen your mind, </a:t>
            </a:r>
          </a:p>
          <a:p>
            <a:r>
              <a:rPr lang="en-US" dirty="0"/>
              <a:t>then participate in tis series on the importance of exercise, food, meditation, and other necessities to keep your brain vibrant.</a:t>
            </a:r>
          </a:p>
          <a:p>
            <a:endParaRPr lang="en-US" b="1" u="sng" dirty="0"/>
          </a:p>
          <a:p>
            <a:r>
              <a:rPr lang="en-US" sz="2800" b="1" u="sng" dirty="0" err="1"/>
              <a:t>BrainFit</a:t>
            </a:r>
            <a:r>
              <a:rPr lang="en-US" sz="2800" b="1" u="sng" dirty="0"/>
              <a:t> Round 2 - August 4th</a:t>
            </a:r>
            <a:br>
              <a:rPr lang="en-US" sz="2800" b="1" u="sng" dirty="0"/>
            </a:br>
            <a:r>
              <a:rPr lang="en-US" sz="2000" b="1" dirty="0"/>
              <a:t>11:15am – 12:15pm via </a:t>
            </a:r>
            <a:r>
              <a:rPr lang="en-US" sz="2000" b="1" dirty="0" err="1"/>
              <a:t>GoTo</a:t>
            </a:r>
            <a:r>
              <a:rPr lang="en-US" sz="2000" b="1" dirty="0"/>
              <a:t> Meeting</a:t>
            </a:r>
            <a:r>
              <a:rPr lang="en-US" sz="2000" dirty="0"/>
              <a:t>  </a:t>
            </a:r>
          </a:p>
          <a:p>
            <a:r>
              <a:rPr lang="en-US" dirty="0"/>
              <a:t>Six Pillars of Brain Health (Pillars 3-4 )</a:t>
            </a:r>
          </a:p>
          <a:p>
            <a:r>
              <a:rPr lang="en-US" dirty="0"/>
              <a:t> </a:t>
            </a:r>
          </a:p>
          <a:p>
            <a:r>
              <a:rPr lang="en-US" sz="2800" b="1" u="sng" dirty="0" err="1"/>
              <a:t>BrainFit</a:t>
            </a:r>
            <a:r>
              <a:rPr lang="en-US" sz="2800" b="1" u="sng" dirty="0"/>
              <a:t> Round 3 - August 18th</a:t>
            </a:r>
            <a:br>
              <a:rPr lang="en-US" sz="2800" b="1" u="sng" dirty="0"/>
            </a:br>
            <a:r>
              <a:rPr lang="en-US" sz="2000" b="1" dirty="0"/>
              <a:t>11:15am – 12:15pm via </a:t>
            </a:r>
            <a:r>
              <a:rPr lang="en-US" sz="2000" b="1" dirty="0" err="1"/>
              <a:t>GoTo</a:t>
            </a:r>
            <a:r>
              <a:rPr lang="en-US" sz="2000" b="1" dirty="0"/>
              <a:t> Meeting  </a:t>
            </a:r>
          </a:p>
          <a:p>
            <a:r>
              <a:rPr lang="en-US" dirty="0"/>
              <a:t>Six Pillars of Brain Health (Pillars 5 -6)</a:t>
            </a:r>
          </a:p>
          <a:p>
            <a:pPr defTabSz="338138"/>
            <a:endParaRPr lang="en-US" sz="28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63C583D8-2101-4929-A27B-D007F100BB0F}"/>
              </a:ext>
            </a:extLst>
          </p:cNvPr>
          <p:cNvSpPr/>
          <p:nvPr/>
        </p:nvSpPr>
        <p:spPr>
          <a:xfrm>
            <a:off x="8391282" y="6156197"/>
            <a:ext cx="3228191" cy="369332"/>
          </a:xfrm>
          <a:prstGeom prst="rect">
            <a:avLst/>
          </a:prstGeom>
        </p:spPr>
        <p:txBody>
          <a:bodyPr wrap="none">
            <a:spAutoFit/>
          </a:bodyPr>
          <a:lstStyle/>
          <a:p>
            <a:pPr defTabSz="338138"/>
            <a:r>
              <a:rPr lang="en-US" b="1">
                <a:effectLst>
                  <a:outerShdw blurRad="38100" dist="38100" dir="2700000" algn="tl">
                    <a:srgbClr val="000000">
                      <a:alpha val="43137"/>
                    </a:srgbClr>
                  </a:outerShdw>
                </a:effectLst>
                <a:latin typeface="Arial" panose="020B0604020202020204" pitchFamily="34" charset="0"/>
                <a:cs typeface="Arial" panose="020B0604020202020204" pitchFamily="34" charset="0"/>
              </a:rPr>
              <a:t>Register at </a:t>
            </a:r>
            <a:r>
              <a:rPr lang="en-US" b="1">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2"/>
              </a:rPr>
              <a:t>www.pmitlh.org</a:t>
            </a:r>
            <a:r>
              <a:rPr lang="en-US" b="1">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U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028" name="Picture 4" descr="Wellness Wednesday – Distance Learning – St. Edmund Preparatory High School">
            <a:extLst>
              <a:ext uri="{FF2B5EF4-FFF2-40B4-BE49-F238E27FC236}">
                <a16:creationId xmlns:a16="http://schemas.microsoft.com/office/drawing/2014/main" id="{7633F5D0-0C68-42D5-A710-BC3850B8B76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4743" y="429222"/>
            <a:ext cx="3418288" cy="134239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723ED7E-A511-4432-B1E8-178B3953F392}"/>
              </a:ext>
            </a:extLst>
          </p:cNvPr>
          <p:cNvSpPr txBox="1"/>
          <p:nvPr/>
        </p:nvSpPr>
        <p:spPr>
          <a:xfrm rot="21013996">
            <a:off x="7161622" y="1023827"/>
            <a:ext cx="4702629" cy="1569660"/>
          </a:xfrm>
          <a:prstGeom prst="rect">
            <a:avLst/>
          </a:prstGeom>
          <a:noFill/>
        </p:spPr>
        <p:txBody>
          <a:bodyPr wrap="square" rtlCol="0">
            <a:spAutoFit/>
          </a:bodyPr>
          <a:lstStyle/>
          <a:p>
            <a:r>
              <a:rPr lang="en-US" sz="9600">
                <a:solidFill>
                  <a:srgbClr val="FFC000"/>
                </a:solidFill>
                <a:latin typeface="Brush Script MT" panose="03060802040406070304" pitchFamily="66" charset="0"/>
              </a:rPr>
              <a:t>Wednesday</a:t>
            </a:r>
            <a:endParaRPr lang="en-US" sz="9600" dirty="0">
              <a:solidFill>
                <a:srgbClr val="FFC000"/>
              </a:solidFill>
              <a:latin typeface="Brush Script MT" panose="03060802040406070304" pitchFamily="66" charset="0"/>
            </a:endParaRPr>
          </a:p>
        </p:txBody>
      </p:sp>
      <p:pic>
        <p:nvPicPr>
          <p:cNvPr id="5" name="Picture 4" descr="A person smiling for the camera&#10;&#10;Description automatically generated with medium confidence">
            <a:extLst>
              <a:ext uri="{FF2B5EF4-FFF2-40B4-BE49-F238E27FC236}">
                <a16:creationId xmlns:a16="http://schemas.microsoft.com/office/drawing/2014/main" id="{9609B8C5-A353-C049-896B-FE06D7F7F1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1122" y="3488431"/>
            <a:ext cx="1802452" cy="2344653"/>
          </a:xfrm>
          <a:prstGeom prst="rect">
            <a:avLst/>
          </a:prstGeom>
        </p:spPr>
      </p:pic>
      <p:sp>
        <p:nvSpPr>
          <p:cNvPr id="9" name="TextBox 8">
            <a:extLst>
              <a:ext uri="{FF2B5EF4-FFF2-40B4-BE49-F238E27FC236}">
                <a16:creationId xmlns:a16="http://schemas.microsoft.com/office/drawing/2014/main" id="{549E9FF2-ABEB-A04F-BD18-1E7A1FEF4713}"/>
              </a:ext>
            </a:extLst>
          </p:cNvPr>
          <p:cNvSpPr txBox="1"/>
          <p:nvPr/>
        </p:nvSpPr>
        <p:spPr>
          <a:xfrm>
            <a:off x="9577953" y="3656074"/>
            <a:ext cx="2310913" cy="2031325"/>
          </a:xfrm>
          <a:prstGeom prst="rect">
            <a:avLst/>
          </a:prstGeom>
          <a:noFill/>
        </p:spPr>
        <p:txBody>
          <a:bodyPr wrap="square" rtlCol="0">
            <a:spAutoFit/>
          </a:bodyPr>
          <a:lstStyle/>
          <a:p>
            <a:r>
              <a:rPr lang="en-US" b="1" dirty="0" err="1"/>
              <a:t>Felina</a:t>
            </a:r>
            <a:r>
              <a:rPr lang="en-US" b="1" dirty="0"/>
              <a:t> Martin, Executive Director</a:t>
            </a:r>
            <a:br>
              <a:rPr lang="en-US" dirty="0"/>
            </a:br>
            <a:endParaRPr lang="en-US" dirty="0"/>
          </a:p>
          <a:p>
            <a:r>
              <a:rPr lang="en-US" b="1" dirty="0"/>
              <a:t>Institute for Nonprofit Innovation and Excellence (INIE)</a:t>
            </a:r>
            <a:endParaRPr lang="en-US" dirty="0"/>
          </a:p>
        </p:txBody>
      </p:sp>
    </p:spTree>
    <p:extLst>
      <p:ext uri="{BB962C8B-B14F-4D97-AF65-F5344CB8AC3E}">
        <p14:creationId xmlns:p14="http://schemas.microsoft.com/office/powerpoint/2010/main" val="1390590334"/>
      </p:ext>
    </p:extLst>
  </p:cSld>
  <p:clrMapOvr>
    <a:masterClrMapping/>
  </p:clrMapOvr>
  <p:transition spd="slow" advClick="0" advTm="20000">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D3C8EFB-9739-4611-8CFE-71EE49A3A616}"/>
              </a:ext>
            </a:extLst>
          </p:cNvPr>
          <p:cNvSpPr/>
          <p:nvPr/>
        </p:nvSpPr>
        <p:spPr>
          <a:xfrm>
            <a:off x="344785" y="2153303"/>
            <a:ext cx="8907909" cy="1380121"/>
          </a:xfrm>
          <a:prstGeom prst="rect">
            <a:avLst/>
          </a:prstGeom>
        </p:spPr>
        <p:txBody>
          <a:bodyPr wrap="square">
            <a:spAutoFit/>
          </a:bodyPr>
          <a:lstStyle/>
          <a:p>
            <a:pPr marR="0">
              <a:lnSpc>
                <a:spcPct val="107000"/>
              </a:lnSpc>
              <a:spcBef>
                <a:spcPts val="0"/>
              </a:spcBef>
              <a:spcAft>
                <a:spcPts val="0"/>
              </a:spcAft>
            </a:pPr>
            <a: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t>New</a:t>
            </a:r>
          </a:p>
          <a:p>
            <a:pPr marR="0">
              <a:lnSpc>
                <a:spcPct val="107000"/>
              </a:lnSpc>
              <a:spcBef>
                <a:spcPts val="0"/>
              </a:spcBef>
              <a:spcAft>
                <a:spcPts val="0"/>
              </a:spcAft>
            </a:pPr>
            <a: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t>Vice President, Membership</a:t>
            </a:r>
          </a:p>
        </p:txBody>
      </p:sp>
      <p:sp>
        <p:nvSpPr>
          <p:cNvPr id="9" name="Rectangle 8">
            <a:extLst>
              <a:ext uri="{FF2B5EF4-FFF2-40B4-BE49-F238E27FC236}">
                <a16:creationId xmlns:a16="http://schemas.microsoft.com/office/drawing/2014/main" id="{B170437E-FDF5-4911-88CE-B189C972574E}"/>
              </a:ext>
            </a:extLst>
          </p:cNvPr>
          <p:cNvSpPr/>
          <p:nvPr/>
        </p:nvSpPr>
        <p:spPr>
          <a:xfrm>
            <a:off x="450714" y="3775374"/>
            <a:ext cx="7565354" cy="2296141"/>
          </a:xfrm>
          <a:prstGeom prst="rect">
            <a:avLst/>
          </a:prstGeom>
        </p:spPr>
        <p:txBody>
          <a:bodyPr wrap="square" lIns="91440" tIns="45720" rIns="91440" bIns="45720" anchor="t">
            <a:spAutoFit/>
          </a:bodyPr>
          <a:lstStyle/>
          <a:p>
            <a:pPr>
              <a:lnSpc>
                <a:spcPct val="107000"/>
              </a:lnSpc>
            </a:pPr>
            <a:r>
              <a:rPr lang="en-US" sz="3600" b="1" dirty="0"/>
              <a:t>Jason Colson </a:t>
            </a:r>
            <a:r>
              <a:rPr lang="en-US" sz="3600" dirty="0"/>
              <a:t>has been appointed by the board to fulfill the VP of Membership position.</a:t>
            </a:r>
          </a:p>
          <a:p>
            <a:pPr>
              <a:lnSpc>
                <a:spcPct val="107000"/>
              </a:lnSpc>
            </a:pPr>
            <a:r>
              <a:rPr lang="en-US" sz="2400" b="1" dirty="0" err="1"/>
              <a:t>VPMemb@pmitlh.org</a:t>
            </a:r>
            <a:endParaRPr lang="en-US" sz="2400" b="1" dirty="0"/>
          </a:p>
        </p:txBody>
      </p:sp>
      <p:pic>
        <p:nvPicPr>
          <p:cNvPr id="1026" name="Picture 2" descr="Profile photo of Jason T. Colson, MBA, PMP, ITILv4">
            <a:extLst>
              <a:ext uri="{FF2B5EF4-FFF2-40B4-BE49-F238E27FC236}">
                <a16:creationId xmlns:a16="http://schemas.microsoft.com/office/drawing/2014/main" id="{8BCAD24D-8E29-B640-9652-7995625FA9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5410" y="1657358"/>
            <a:ext cx="2882255" cy="288225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2F931E5-37EE-144A-AEDE-FF9B43AC027C}"/>
              </a:ext>
            </a:extLst>
          </p:cNvPr>
          <p:cNvPicPr>
            <a:picLocks noChangeAspect="1"/>
          </p:cNvPicPr>
          <p:nvPr/>
        </p:nvPicPr>
        <p:blipFill>
          <a:blip r:embed="rId3"/>
          <a:stretch>
            <a:fillRect/>
          </a:stretch>
        </p:blipFill>
        <p:spPr>
          <a:xfrm>
            <a:off x="344785" y="347941"/>
            <a:ext cx="3888606" cy="1563412"/>
          </a:xfrm>
          <a:prstGeom prst="rect">
            <a:avLst/>
          </a:prstGeom>
        </p:spPr>
      </p:pic>
      <p:sp>
        <p:nvSpPr>
          <p:cNvPr id="8" name="Rectangle 7">
            <a:extLst>
              <a:ext uri="{FF2B5EF4-FFF2-40B4-BE49-F238E27FC236}">
                <a16:creationId xmlns:a16="http://schemas.microsoft.com/office/drawing/2014/main" id="{5981700F-B501-C042-A61E-C939D40DBE08}"/>
              </a:ext>
            </a:extLst>
          </p:cNvPr>
          <p:cNvSpPr/>
          <p:nvPr/>
        </p:nvSpPr>
        <p:spPr>
          <a:xfrm>
            <a:off x="8958798" y="4577554"/>
            <a:ext cx="2548867" cy="1246175"/>
          </a:xfrm>
          <a:prstGeom prst="rect">
            <a:avLst/>
          </a:prstGeom>
        </p:spPr>
        <p:txBody>
          <a:bodyPr wrap="square" lIns="91440" tIns="45720" rIns="91440" bIns="45720" anchor="t">
            <a:spAutoFit/>
          </a:bodyPr>
          <a:lstStyle/>
          <a:p>
            <a:pPr algn="ctr">
              <a:lnSpc>
                <a:spcPct val="107000"/>
              </a:lnSpc>
            </a:pPr>
            <a:r>
              <a:rPr lang="en-US" sz="2400" b="1" dirty="0"/>
              <a:t>Jason Colson, MBA, PMP, ITILv4</a:t>
            </a:r>
          </a:p>
        </p:txBody>
      </p:sp>
    </p:spTree>
    <p:extLst>
      <p:ext uri="{BB962C8B-B14F-4D97-AF65-F5344CB8AC3E}">
        <p14:creationId xmlns:p14="http://schemas.microsoft.com/office/powerpoint/2010/main" val="4160891574"/>
      </p:ext>
    </p:extLst>
  </p:cSld>
  <p:clrMapOvr>
    <a:masterClrMapping/>
  </p:clrMapOvr>
  <p:transition spd="slow" advClick="0" advTm="20000">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D3C8EFB-9739-4611-8CFE-71EE49A3A616}"/>
              </a:ext>
            </a:extLst>
          </p:cNvPr>
          <p:cNvSpPr/>
          <p:nvPr/>
        </p:nvSpPr>
        <p:spPr>
          <a:xfrm>
            <a:off x="479383" y="2169003"/>
            <a:ext cx="6789882" cy="2233368"/>
          </a:xfrm>
          <a:prstGeom prst="rect">
            <a:avLst/>
          </a:prstGeom>
        </p:spPr>
        <p:txBody>
          <a:bodyPr wrap="square">
            <a:spAutoFit/>
          </a:bodyPr>
          <a:lstStyle/>
          <a:p>
            <a:pPr marR="0">
              <a:lnSpc>
                <a:spcPct val="107000"/>
              </a:lnSpc>
              <a:spcBef>
                <a:spcPts val="0"/>
              </a:spcBef>
              <a:spcAft>
                <a:spcPts val="0"/>
              </a:spcAft>
            </a:pPr>
            <a:r>
              <a:rPr lang="en-US" sz="4400" b="1" dirty="0">
                <a:solidFill>
                  <a:srgbClr val="92D050"/>
                </a:solidFill>
                <a:effectLst>
                  <a:outerShdw blurRad="38100" dist="38100" dir="2700000" algn="tl">
                    <a:srgbClr val="000000">
                      <a:alpha val="43137"/>
                    </a:srgbClr>
                  </a:outerShdw>
                </a:effectLst>
                <a:latin typeface="Arial Black" panose="020B0A04020102020204" pitchFamily="34" charset="0"/>
              </a:rPr>
              <a:t>Resumes, Digital Resumes, </a:t>
            </a:r>
            <a:br>
              <a:rPr lang="en-US" sz="4400" b="1" dirty="0">
                <a:solidFill>
                  <a:srgbClr val="92D050"/>
                </a:solidFill>
                <a:effectLst>
                  <a:outerShdw blurRad="38100" dist="38100" dir="2700000" algn="tl">
                    <a:srgbClr val="000000">
                      <a:alpha val="43137"/>
                    </a:srgbClr>
                  </a:outerShdw>
                </a:effectLst>
                <a:latin typeface="Arial Black" panose="020B0A04020102020204" pitchFamily="34" charset="0"/>
              </a:rPr>
            </a:br>
            <a:r>
              <a:rPr lang="en-US" sz="4400" b="1" dirty="0">
                <a:solidFill>
                  <a:srgbClr val="92D050"/>
                </a:solidFill>
                <a:effectLst>
                  <a:outerShdw blurRad="38100" dist="38100" dir="2700000" algn="tl">
                    <a:srgbClr val="000000">
                      <a:alpha val="43137"/>
                    </a:srgbClr>
                  </a:outerShdw>
                </a:effectLst>
                <a:latin typeface="Arial Black" panose="020B0A04020102020204" pitchFamily="34" charset="0"/>
              </a:rPr>
              <a:t>and Social Media</a:t>
            </a:r>
          </a:p>
        </p:txBody>
      </p:sp>
      <p:sp>
        <p:nvSpPr>
          <p:cNvPr id="5" name="Rectangle 4">
            <a:extLst>
              <a:ext uri="{FF2B5EF4-FFF2-40B4-BE49-F238E27FC236}">
                <a16:creationId xmlns:a16="http://schemas.microsoft.com/office/drawing/2014/main" id="{9B08145F-6E40-48C4-B5CB-F6FF443E0B3D}"/>
              </a:ext>
            </a:extLst>
          </p:cNvPr>
          <p:cNvSpPr/>
          <p:nvPr/>
        </p:nvSpPr>
        <p:spPr>
          <a:xfrm>
            <a:off x="479383" y="4322281"/>
            <a:ext cx="10887617" cy="639342"/>
          </a:xfrm>
          <a:prstGeom prst="rect">
            <a:avLst/>
          </a:prstGeom>
        </p:spPr>
        <p:txBody>
          <a:bodyPr wrap="square" lIns="91440" tIns="45720" rIns="91440" bIns="45720" anchor="t">
            <a:spAutoFit/>
          </a:bodyPr>
          <a:lstStyle/>
          <a:p>
            <a:pPr marR="0">
              <a:lnSpc>
                <a:spcPct val="107000"/>
              </a:lnSpc>
              <a:spcBef>
                <a:spcPts val="0"/>
              </a:spcBef>
              <a:spcAft>
                <a:spcPts val="0"/>
              </a:spcAft>
            </a:pPr>
            <a:r>
              <a:rPr lang="en-US" sz="3600" dirty="0"/>
              <a:t>by Kevin Berry, </a:t>
            </a:r>
            <a:r>
              <a:rPr lang="en-US" sz="3600" dirty="0" err="1"/>
              <a:t>TekSystems</a:t>
            </a:r>
            <a:endParaRPr lang="en-US" sz="3600" dirty="0">
              <a:ea typeface="+mn-lt"/>
              <a:cs typeface="+mn-lt"/>
            </a:endParaRPr>
          </a:p>
        </p:txBody>
      </p:sp>
      <p:sp>
        <p:nvSpPr>
          <p:cNvPr id="2" name="Rectangle 1">
            <a:extLst>
              <a:ext uri="{FF2B5EF4-FFF2-40B4-BE49-F238E27FC236}">
                <a16:creationId xmlns:a16="http://schemas.microsoft.com/office/drawing/2014/main" id="{354ECE87-B44C-4020-92D7-ACC238BE1407}"/>
              </a:ext>
            </a:extLst>
          </p:cNvPr>
          <p:cNvSpPr/>
          <p:nvPr/>
        </p:nvSpPr>
        <p:spPr>
          <a:xfrm>
            <a:off x="2610023" y="5054333"/>
            <a:ext cx="9145324" cy="1569660"/>
          </a:xfrm>
          <a:prstGeom prst="rect">
            <a:avLst/>
          </a:prstGeom>
        </p:spPr>
        <p:txBody>
          <a:bodyPr wrap="none">
            <a:spAutoFit/>
          </a:bodyPr>
          <a:lstStyle/>
          <a:p>
            <a:pPr algn="r"/>
            <a:r>
              <a:rPr lang="en-US" sz="3200" b="1" dirty="0">
                <a:solidFill>
                  <a:srgbClr val="92D050"/>
                </a:solidFill>
                <a:effectLst>
                  <a:outerShdw blurRad="38100" dist="38100" dir="2700000" algn="tl">
                    <a:srgbClr val="000000">
                      <a:alpha val="43137"/>
                    </a:srgbClr>
                  </a:outerShdw>
                </a:effectLst>
                <a:latin typeface="Arial Black" panose="020B0A04020102020204" pitchFamily="34" charset="0"/>
              </a:rPr>
              <a:t>PMITLH October Chapter Meeting Event</a:t>
            </a:r>
          </a:p>
          <a:p>
            <a:pPr algn="r"/>
            <a:r>
              <a:rPr lang="en-US" sz="3200" b="1" dirty="0">
                <a:solidFill>
                  <a:srgbClr val="92D050"/>
                </a:solidFill>
                <a:effectLst>
                  <a:outerShdw blurRad="38100" dist="38100" dir="2700000" algn="tl">
                    <a:srgbClr val="000000">
                      <a:alpha val="43137"/>
                    </a:srgbClr>
                  </a:outerShdw>
                </a:effectLst>
                <a:latin typeface="Arial Black" panose="020B0A04020102020204" pitchFamily="34" charset="0"/>
              </a:rPr>
              <a:t>October 4, 2021</a:t>
            </a:r>
          </a:p>
          <a:p>
            <a:pPr algn="r"/>
            <a:r>
              <a:rPr lang="en-US" sz="3200" b="1" dirty="0">
                <a:solidFill>
                  <a:srgbClr val="92D050"/>
                </a:solidFill>
                <a:effectLst>
                  <a:outerShdw blurRad="38100" dist="38100" dir="2700000" algn="tl">
                    <a:srgbClr val="000000">
                      <a:alpha val="43137"/>
                    </a:srgbClr>
                  </a:outerShdw>
                </a:effectLst>
                <a:latin typeface="Arial Black" panose="020B0A04020102020204" pitchFamily="34" charset="0"/>
              </a:rPr>
              <a:t>Fingers crossed…we will be in-person.</a:t>
            </a:r>
          </a:p>
        </p:txBody>
      </p:sp>
      <p:pic>
        <p:nvPicPr>
          <p:cNvPr id="2050" name="Picture 2" descr="Digital Marketing 101 | All You Need To Know About Digital Marketing">
            <a:extLst>
              <a:ext uri="{FF2B5EF4-FFF2-40B4-BE49-F238E27FC236}">
                <a16:creationId xmlns:a16="http://schemas.microsoft.com/office/drawing/2014/main" id="{8324CEE4-4133-4834-ABA8-42CE28FA61C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383" y="179392"/>
            <a:ext cx="1933618" cy="193361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person in a suit&#10;&#10;Description automatically generated with low confidence">
            <a:extLst>
              <a:ext uri="{FF2B5EF4-FFF2-40B4-BE49-F238E27FC236}">
                <a16:creationId xmlns:a16="http://schemas.microsoft.com/office/drawing/2014/main" id="{684B6525-5128-424E-A807-4E778B7A32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05697" y="1531297"/>
            <a:ext cx="3947738" cy="2629145"/>
          </a:xfrm>
          <a:prstGeom prst="rect">
            <a:avLst/>
          </a:prstGeom>
        </p:spPr>
      </p:pic>
      <p:pic>
        <p:nvPicPr>
          <p:cNvPr id="3074" name="Picture 2" descr="Fingers Crossed Photos and Premium High Res Pictures - Getty Images">
            <a:extLst>
              <a:ext uri="{FF2B5EF4-FFF2-40B4-BE49-F238E27FC236}">
                <a16:creationId xmlns:a16="http://schemas.microsoft.com/office/drawing/2014/main" id="{F274AD32-4D8F-644D-9A67-CD31D83C4EB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9187" y="5839163"/>
            <a:ext cx="1570836" cy="750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13280"/>
      </p:ext>
    </p:extLst>
  </p:cSld>
  <p:clrMapOvr>
    <a:masterClrMapping/>
  </p:clrMapOvr>
  <p:transition spd="slow" advClick="0" advTm="20000">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FAB1E9-7C7A-43F9-B740-BDEBB80F8F8E}"/>
              </a:ext>
            </a:extLst>
          </p:cNvPr>
          <p:cNvSpPr/>
          <p:nvPr/>
        </p:nvSpPr>
        <p:spPr>
          <a:xfrm>
            <a:off x="448659" y="1959491"/>
            <a:ext cx="11585733" cy="4708981"/>
          </a:xfrm>
          <a:prstGeom prst="rect">
            <a:avLst/>
          </a:prstGeom>
        </p:spPr>
        <p:txBody>
          <a:bodyPr wrap="square">
            <a:spAutoFit/>
          </a:bodyPr>
          <a:lstStyle/>
          <a:p>
            <a:pPr marL="914400" defTabSz="304800">
              <a:spcBef>
                <a:spcPts val="1800"/>
              </a:spcBef>
              <a:spcAft>
                <a:spcPts val="1800"/>
              </a:spcAft>
            </a:pPr>
            <a:r>
              <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https://www.facebook.com/pmi.Tallahassee</a:t>
            </a:r>
            <a:endPar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endParaRPr>
          </a:p>
          <a:p>
            <a:pPr marL="914400" defTabSz="304800">
              <a:spcBef>
                <a:spcPts val="1800"/>
              </a:spcBef>
              <a:spcAft>
                <a:spcPts val="1800"/>
              </a:spcAft>
            </a:pPr>
            <a:r>
              <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https://www.linkedin.com/company/16227065/</a:t>
            </a:r>
            <a:r>
              <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endParaRPr>
          </a:p>
          <a:p>
            <a:pPr marL="914400" defTabSz="304800">
              <a:spcBef>
                <a:spcPts val="1800"/>
              </a:spcBef>
              <a:spcAft>
                <a:spcPts val="1800"/>
              </a:spcAft>
            </a:pPr>
            <a:r>
              <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https://www.instagram.com/pmitlhchapter/</a:t>
            </a:r>
            <a:r>
              <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marL="914400" defTabSz="304800">
              <a:spcBef>
                <a:spcPts val="1800"/>
              </a:spcBef>
              <a:spcAft>
                <a:spcPts val="1800"/>
              </a:spcAft>
            </a:pPr>
            <a:r>
              <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http://www.pmitlh.org</a:t>
            </a:r>
            <a:endPar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914400" defTabSz="304800">
              <a:spcBef>
                <a:spcPts val="1800"/>
              </a:spcBef>
              <a:spcAft>
                <a:spcPts val="1800"/>
              </a:spcAft>
            </a:pPr>
            <a:endPar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112" name="Picture 16" descr="What's up with the new Facebook app logo? | Creative Bloq">
            <a:extLst>
              <a:ext uri="{FF2B5EF4-FFF2-40B4-BE49-F238E27FC236}">
                <a16:creationId xmlns:a16="http://schemas.microsoft.com/office/drawing/2014/main" id="{9E0617C1-B689-4EA5-AC12-C1A7E8624159}"/>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4224" t="16367" r="52148" b="16874"/>
          <a:stretch/>
        </p:blipFill>
        <p:spPr bwMode="auto">
          <a:xfrm>
            <a:off x="458075" y="1953270"/>
            <a:ext cx="740386" cy="73038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Free Icon Download | Linkedin">
            <a:extLst>
              <a:ext uri="{FF2B5EF4-FFF2-40B4-BE49-F238E27FC236}">
                <a16:creationId xmlns:a16="http://schemas.microsoft.com/office/drawing/2014/main" id="{10C77138-2C6E-4305-B2C3-9523DF5A00A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8075" y="2860298"/>
            <a:ext cx="759219" cy="75921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THE NEW INSTAGRAM LOGO 2021 PNG">
            <a:extLst>
              <a:ext uri="{FF2B5EF4-FFF2-40B4-BE49-F238E27FC236}">
                <a16:creationId xmlns:a16="http://schemas.microsoft.com/office/drawing/2014/main" id="{F4A39360-EC07-4E5E-978E-F334A92CE2B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7491" y="4014317"/>
            <a:ext cx="740386" cy="7395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4" descr="25 MBPS Unlimited Internet Plan in Sector 8-C, by Airtech Internet Solution  Pvt Ltd. | ID: 20011036991">
            <a:extLst>
              <a:ext uri="{FF2B5EF4-FFF2-40B4-BE49-F238E27FC236}">
                <a16:creationId xmlns:a16="http://schemas.microsoft.com/office/drawing/2014/main" id="{3C407A95-8ADB-40F3-8B73-678C18A4FD87}"/>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20267" r="17227"/>
          <a:stretch/>
        </p:blipFill>
        <p:spPr bwMode="auto">
          <a:xfrm>
            <a:off x="8868917" y="248014"/>
            <a:ext cx="1827553" cy="171147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1BBBB5E-5D93-9D48-982C-AB944FEA3700}"/>
              </a:ext>
            </a:extLst>
          </p:cNvPr>
          <p:cNvSpPr txBox="1"/>
          <p:nvPr/>
        </p:nvSpPr>
        <p:spPr>
          <a:xfrm>
            <a:off x="448659" y="287739"/>
            <a:ext cx="7827435" cy="1200329"/>
          </a:xfrm>
          <a:prstGeom prst="rect">
            <a:avLst/>
          </a:prstGeom>
          <a:noFill/>
        </p:spPr>
        <p:txBody>
          <a:bodyPr wrap="square" rtlCol="0">
            <a:spAutoFit/>
          </a:bodyPr>
          <a:lstStyle/>
          <a:p>
            <a:r>
              <a:rPr lang="en-US" sz="3600" b="1" dirty="0">
                <a:solidFill>
                  <a:srgbClr val="92D050"/>
                </a:solidFill>
              </a:rPr>
              <a:t>Stay connected:  PMI TLH Social Media Sites</a:t>
            </a:r>
          </a:p>
        </p:txBody>
      </p:sp>
      <p:pic>
        <p:nvPicPr>
          <p:cNvPr id="10" name="Picture 9" descr="Shape&#10;&#10;Description automatically generated with low confidence">
            <a:extLst>
              <a:ext uri="{FF2B5EF4-FFF2-40B4-BE49-F238E27FC236}">
                <a16:creationId xmlns:a16="http://schemas.microsoft.com/office/drawing/2014/main" id="{A38E5C4E-203D-E04F-9246-4706BF2BD4F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65728"/>
          <a:stretch/>
        </p:blipFill>
        <p:spPr>
          <a:xfrm>
            <a:off x="481027" y="4924520"/>
            <a:ext cx="960315" cy="852339"/>
          </a:xfrm>
          <a:prstGeom prst="rect">
            <a:avLst/>
          </a:prstGeom>
        </p:spPr>
      </p:pic>
    </p:spTree>
    <p:extLst>
      <p:ext uri="{BB962C8B-B14F-4D97-AF65-F5344CB8AC3E}">
        <p14:creationId xmlns:p14="http://schemas.microsoft.com/office/powerpoint/2010/main" val="2158789449"/>
      </p:ext>
    </p:extLst>
  </p:cSld>
  <p:clrMapOvr>
    <a:masterClrMapping/>
  </p:clrMapOvr>
  <p:transition spd="slow" advClick="0" advTm="20000">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801F0DFD-1E02-499F-844A-B96436F18AC5}"/>
              </a:ext>
            </a:extLst>
          </p:cNvPr>
          <p:cNvSpPr txBox="1"/>
          <p:nvPr/>
        </p:nvSpPr>
        <p:spPr>
          <a:xfrm>
            <a:off x="336309" y="1312743"/>
            <a:ext cx="11818310" cy="3308840"/>
          </a:xfrm>
          <a:prstGeom prst="rect">
            <a:avLst/>
          </a:prstGeom>
        </p:spPr>
        <p:txBody>
          <a:bodyPr vert="horz" lIns="91440" tIns="45720" rIns="91440" bIns="45720" rtlCol="0" anchor="t" anchorCtr="0">
            <a:noAutofit/>
          </a:bodyPr>
          <a:lstStyle/>
          <a:p>
            <a:r>
              <a:rPr lang="en-US" sz="2400" dirty="0"/>
              <a:t>Opportunity to learn, grow, and help the chapter. </a:t>
            </a:r>
          </a:p>
          <a:p>
            <a:endParaRPr lang="en-US" sz="2400" dirty="0"/>
          </a:p>
          <a:p>
            <a:r>
              <a:rPr lang="en-US" sz="2400" dirty="0"/>
              <a:t>Nominations open tonight via survey. </a:t>
            </a:r>
          </a:p>
          <a:p>
            <a:r>
              <a:rPr lang="en-US" sz="2400" dirty="0"/>
              <a:t> </a:t>
            </a:r>
          </a:p>
          <a:p>
            <a:r>
              <a:rPr lang="en-US" sz="2400" dirty="0"/>
              <a:t>The following Board positions will be on the ballot.  </a:t>
            </a:r>
            <a:r>
              <a:rPr lang="en-US" sz="2400" i="1" dirty="0"/>
              <a:t>These positions require candidates with PMP or higher credential:</a:t>
            </a:r>
          </a:p>
          <a:p>
            <a:pPr marL="0" lvl="1">
              <a:spcBef>
                <a:spcPts val="1200"/>
              </a:spcBef>
              <a:spcAft>
                <a:spcPts val="1200"/>
              </a:spcAft>
            </a:pPr>
            <a:endParaRPr lang="en-US" sz="2400" dirty="0">
              <a:latin typeface="Arial" panose="020B0604020202020204" pitchFamily="34" charset="0"/>
              <a:cs typeface="Arial" panose="020B0604020202020204" pitchFamily="34" charset="0"/>
            </a:endParaRPr>
          </a:p>
        </p:txBody>
      </p:sp>
      <p:pic>
        <p:nvPicPr>
          <p:cNvPr id="2054" name="Picture 6" descr="We Need You: Harvest Issue - The Times">
            <a:extLst>
              <a:ext uri="{FF2B5EF4-FFF2-40B4-BE49-F238E27FC236}">
                <a16:creationId xmlns:a16="http://schemas.microsoft.com/office/drawing/2014/main" id="{FF0967A9-BE3D-4A79-BCDB-E9B1FE60195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42085" y="1939473"/>
            <a:ext cx="975065" cy="48638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egaphone with speech bubble we need you Vector Image">
            <a:extLst>
              <a:ext uri="{FF2B5EF4-FFF2-40B4-BE49-F238E27FC236}">
                <a16:creationId xmlns:a16="http://schemas.microsoft.com/office/drawing/2014/main" id="{C9729060-5551-4E12-87A0-0E9E0C02F1F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1889"/>
          <a:stretch/>
        </p:blipFill>
        <p:spPr bwMode="auto">
          <a:xfrm>
            <a:off x="15629618" y="-477777"/>
            <a:ext cx="707889" cy="673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C910896-FD0D-4516-A186-8D555FED9015}"/>
              </a:ext>
            </a:extLst>
          </p:cNvPr>
          <p:cNvSpPr/>
          <p:nvPr/>
        </p:nvSpPr>
        <p:spPr>
          <a:xfrm>
            <a:off x="163910" y="267074"/>
            <a:ext cx="8590104" cy="707886"/>
          </a:xfrm>
          <a:prstGeom prst="rect">
            <a:avLst/>
          </a:prstGeom>
        </p:spPr>
        <p:txBody>
          <a:bodyPr wrap="square">
            <a:spAutoFit/>
          </a:bodyPr>
          <a:lstStyle/>
          <a:p>
            <a:pPr marL="0" lvl="1">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PMITLH Board Elections!</a:t>
            </a:r>
          </a:p>
        </p:txBody>
      </p:sp>
      <p:sp>
        <p:nvSpPr>
          <p:cNvPr id="6" name="Rectangle 5">
            <a:extLst>
              <a:ext uri="{FF2B5EF4-FFF2-40B4-BE49-F238E27FC236}">
                <a16:creationId xmlns:a16="http://schemas.microsoft.com/office/drawing/2014/main" id="{B95F0779-0087-494B-9A3D-5442291A81B2}"/>
              </a:ext>
            </a:extLst>
          </p:cNvPr>
          <p:cNvSpPr/>
          <p:nvPr/>
        </p:nvSpPr>
        <p:spPr>
          <a:xfrm>
            <a:off x="1563969" y="4368883"/>
            <a:ext cx="8617528" cy="1938992"/>
          </a:xfrm>
          <a:prstGeom prst="rect">
            <a:avLst/>
          </a:prstGeom>
        </p:spPr>
        <p:txBody>
          <a:bodyPr wrap="square">
            <a:spAutoFit/>
          </a:bodyPr>
          <a:lstStyle/>
          <a:p>
            <a:pPr marL="342900" indent="-342900">
              <a:buFont typeface="Arial" panose="020B0604020202020204" pitchFamily="34" charset="0"/>
              <a:buChar char="•"/>
            </a:pPr>
            <a:r>
              <a:rPr lang="en-US" sz="2400" dirty="0">
                <a:ea typeface="Times New Roman" panose="02020603050405020304" pitchFamily="18" charset="0"/>
              </a:rPr>
              <a:t>1 year term begins January 1, 2022</a:t>
            </a:r>
            <a:endParaRPr lang="en-US" sz="2400" dirty="0">
              <a:ea typeface="Calibri" panose="020F0502020204030204" pitchFamily="34" charset="0"/>
            </a:endParaRPr>
          </a:p>
          <a:p>
            <a:pPr marL="342900" marR="0" lvl="0" indent="-342900">
              <a:spcAft>
                <a:spcPts val="0"/>
              </a:spcAft>
              <a:buSzPts val="1000"/>
              <a:buFont typeface="Symbol" panose="05050102010706020507" pitchFamily="18" charset="2"/>
              <a:buChar char=""/>
              <a:tabLst>
                <a:tab pos="457200" algn="l"/>
              </a:tabLst>
            </a:pPr>
            <a:r>
              <a:rPr lang="en-US" sz="2400" dirty="0">
                <a:ea typeface="Times New Roman" panose="02020603050405020304" pitchFamily="18" charset="0"/>
              </a:rPr>
              <a:t>Followed by 2-year term as President (2023-2024) and 1-year term as Past President (2025)</a:t>
            </a:r>
            <a:endParaRPr lang="en-US" sz="2400" dirty="0">
              <a:ea typeface="Calibri" panose="020F0502020204030204" pitchFamily="34" charset="0"/>
            </a:endParaRPr>
          </a:p>
          <a:p>
            <a:pPr marL="342900" marR="0" lvl="0" indent="-342900">
              <a:spcAft>
                <a:spcPts val="0"/>
              </a:spcAft>
              <a:buSzPts val="1000"/>
              <a:buFont typeface="Symbol" panose="05050102010706020507" pitchFamily="18" charset="2"/>
              <a:buChar char=""/>
              <a:tabLst>
                <a:tab pos="457200" algn="l"/>
              </a:tabLst>
            </a:pPr>
            <a:r>
              <a:rPr lang="en-US" sz="2400" dirty="0">
                <a:ea typeface="Times New Roman" panose="02020603050405020304" pitchFamily="18" charset="0"/>
              </a:rPr>
              <a:t>Additional Requirement: Previous Board position in another Vice President capacity</a:t>
            </a:r>
            <a:endParaRPr lang="en-US" sz="2400" dirty="0">
              <a:effectLst/>
              <a:ea typeface="Calibri" panose="020F0502020204030204" pitchFamily="34" charset="0"/>
            </a:endParaRPr>
          </a:p>
        </p:txBody>
      </p:sp>
      <p:sp>
        <p:nvSpPr>
          <p:cNvPr id="13" name="Rectangle 12">
            <a:extLst>
              <a:ext uri="{FF2B5EF4-FFF2-40B4-BE49-F238E27FC236}">
                <a16:creationId xmlns:a16="http://schemas.microsoft.com/office/drawing/2014/main" id="{6D01D199-CC0C-48CE-ABF3-0223D8E94470}"/>
              </a:ext>
            </a:extLst>
          </p:cNvPr>
          <p:cNvSpPr/>
          <p:nvPr/>
        </p:nvSpPr>
        <p:spPr>
          <a:xfrm>
            <a:off x="831130" y="3719424"/>
            <a:ext cx="5264870" cy="707886"/>
          </a:xfrm>
          <a:prstGeom prst="rect">
            <a:avLst/>
          </a:prstGeom>
        </p:spPr>
        <p:txBody>
          <a:bodyPr wrap="square">
            <a:spAutoFit/>
          </a:bodyPr>
          <a:lstStyle/>
          <a:p>
            <a:pPr marL="0" lvl="1" algn="r">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First Vice President</a:t>
            </a:r>
          </a:p>
        </p:txBody>
      </p:sp>
      <p:sp>
        <p:nvSpPr>
          <p:cNvPr id="2" name="AutoShape 4" descr="4,195 Nomination Stock Photos, Pictures &amp;amp; Royalty-Free Images - iStock">
            <a:extLst>
              <a:ext uri="{FF2B5EF4-FFF2-40B4-BE49-F238E27FC236}">
                <a16:creationId xmlns:a16="http://schemas.microsoft.com/office/drawing/2014/main" id="{25CFAE1C-1BA5-4642-80C5-271F1C0A6BEA}"/>
              </a:ext>
            </a:extLst>
          </p:cNvPr>
          <p:cNvSpPr>
            <a:spLocks noChangeAspect="1" noChangeArrowheads="1"/>
          </p:cNvSpPr>
          <p:nvPr/>
        </p:nvSpPr>
        <p:spPr bwMode="auto">
          <a:xfrm>
            <a:off x="5943599" y="427495"/>
            <a:ext cx="3153905" cy="315390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2" name="Picture 6" descr="4,195 Nomination Stock Photos, Pictures &amp;amp; Royalty-Free Images - iStock">
            <a:extLst>
              <a:ext uri="{FF2B5EF4-FFF2-40B4-BE49-F238E27FC236}">
                <a16:creationId xmlns:a16="http://schemas.microsoft.com/office/drawing/2014/main" id="{A4241B83-BB5F-DD44-9153-2DEB9B40560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219" t="5089" r="18323" b="4374"/>
          <a:stretch/>
        </p:blipFill>
        <p:spPr bwMode="auto">
          <a:xfrm>
            <a:off x="8163563" y="427495"/>
            <a:ext cx="2793738" cy="22056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471672"/>
      </p:ext>
    </p:extLst>
  </p:cSld>
  <p:clrMapOvr>
    <a:masterClrMapping/>
  </p:clrMapOvr>
  <p:transition spd="slow" advClick="0" advTm="20000">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We Need You: Harvest Issue - The Times">
            <a:extLst>
              <a:ext uri="{FF2B5EF4-FFF2-40B4-BE49-F238E27FC236}">
                <a16:creationId xmlns:a16="http://schemas.microsoft.com/office/drawing/2014/main" id="{FF0967A9-BE3D-4A79-BCDB-E9B1FE60195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42085" y="1939473"/>
            <a:ext cx="975065" cy="48638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egaphone with speech bubble we need you Vector Image">
            <a:extLst>
              <a:ext uri="{FF2B5EF4-FFF2-40B4-BE49-F238E27FC236}">
                <a16:creationId xmlns:a16="http://schemas.microsoft.com/office/drawing/2014/main" id="{C9729060-5551-4E12-87A0-0E9E0C02F1F2}"/>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1889"/>
          <a:stretch/>
        </p:blipFill>
        <p:spPr bwMode="auto">
          <a:xfrm>
            <a:off x="15629618" y="-477777"/>
            <a:ext cx="707889" cy="6736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C910896-FD0D-4516-A186-8D555FED9015}"/>
              </a:ext>
            </a:extLst>
          </p:cNvPr>
          <p:cNvSpPr/>
          <p:nvPr/>
        </p:nvSpPr>
        <p:spPr>
          <a:xfrm>
            <a:off x="163910" y="267074"/>
            <a:ext cx="8590104" cy="707886"/>
          </a:xfrm>
          <a:prstGeom prst="rect">
            <a:avLst/>
          </a:prstGeom>
        </p:spPr>
        <p:txBody>
          <a:bodyPr wrap="square">
            <a:spAutoFit/>
          </a:bodyPr>
          <a:lstStyle/>
          <a:p>
            <a:pPr marL="0" lvl="1">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PMITLH Board Elections!</a:t>
            </a:r>
          </a:p>
        </p:txBody>
      </p:sp>
      <p:sp>
        <p:nvSpPr>
          <p:cNvPr id="6" name="Rectangle 5">
            <a:extLst>
              <a:ext uri="{FF2B5EF4-FFF2-40B4-BE49-F238E27FC236}">
                <a16:creationId xmlns:a16="http://schemas.microsoft.com/office/drawing/2014/main" id="{B95F0779-0087-494B-9A3D-5442291A81B2}"/>
              </a:ext>
            </a:extLst>
          </p:cNvPr>
          <p:cNvSpPr/>
          <p:nvPr/>
        </p:nvSpPr>
        <p:spPr>
          <a:xfrm>
            <a:off x="966519" y="2236707"/>
            <a:ext cx="9590645" cy="1938992"/>
          </a:xfrm>
          <a:prstGeom prst="rect">
            <a:avLst/>
          </a:prstGeom>
        </p:spPr>
        <p:txBody>
          <a:bodyPr wrap="square">
            <a:spAutoFit/>
          </a:bodyPr>
          <a:lstStyle/>
          <a:p>
            <a:r>
              <a:rPr lang="en-US" sz="2400" b="1" dirty="0">
                <a:ea typeface="Calibri" panose="020F0502020204030204" pitchFamily="34" charset="0"/>
              </a:rPr>
              <a:t>                                                   </a:t>
            </a:r>
            <a:endParaRPr lang="en-US" sz="2400" dirty="0">
              <a:ea typeface="Calibri" panose="020F0502020204030204" pitchFamily="34" charset="0"/>
            </a:endParaRPr>
          </a:p>
          <a:p>
            <a:pPr marL="342900" marR="0" lvl="0" indent="-342900">
              <a:spcAft>
                <a:spcPts val="0"/>
              </a:spcAft>
              <a:buSzPts val="1000"/>
              <a:buFont typeface="Symbol" panose="05050102010706020507" pitchFamily="18" charset="2"/>
              <a:buChar char=""/>
              <a:tabLst>
                <a:tab pos="457200" algn="l"/>
              </a:tabLst>
            </a:pPr>
            <a:r>
              <a:rPr lang="en-US" sz="2400" dirty="0">
                <a:ea typeface="Times New Roman" panose="02020603050405020304" pitchFamily="18" charset="0"/>
              </a:rPr>
              <a:t>2-year term </a:t>
            </a:r>
          </a:p>
          <a:p>
            <a:pPr marL="342900" marR="0" lvl="0" indent="-342900">
              <a:spcAft>
                <a:spcPts val="0"/>
              </a:spcAft>
              <a:buSzPts val="1000"/>
              <a:buFont typeface="Symbol" panose="05050102010706020507" pitchFamily="18" charset="2"/>
              <a:buChar char=""/>
              <a:tabLst>
                <a:tab pos="457200" algn="l"/>
              </a:tabLst>
            </a:pPr>
            <a:r>
              <a:rPr lang="en-US" sz="2400" dirty="0">
                <a:ea typeface="Times New Roman" panose="02020603050405020304" pitchFamily="18" charset="0"/>
              </a:rPr>
              <a:t>January 1, 2022 to December  31, 2023</a:t>
            </a:r>
          </a:p>
          <a:p>
            <a:pPr marL="342900" marR="0" lvl="0" indent="-342900">
              <a:spcAft>
                <a:spcPts val="0"/>
              </a:spcAft>
              <a:buSzPts val="1000"/>
              <a:buFont typeface="Symbol" panose="05050102010706020507" pitchFamily="18" charset="2"/>
              <a:buChar char=""/>
              <a:tabLst>
                <a:tab pos="457200" algn="l"/>
              </a:tabLst>
            </a:pPr>
            <a:r>
              <a:rPr lang="en-US" sz="2400" dirty="0">
                <a:ea typeface="Calibri" panose="020F0502020204030204" pitchFamily="34" charset="0"/>
              </a:rPr>
              <a:t>Responsible for handling the various administrative activities of the chapter, Board meetings, strategic planning, etc. </a:t>
            </a:r>
          </a:p>
        </p:txBody>
      </p:sp>
      <p:sp>
        <p:nvSpPr>
          <p:cNvPr id="13" name="Rectangle 12">
            <a:extLst>
              <a:ext uri="{FF2B5EF4-FFF2-40B4-BE49-F238E27FC236}">
                <a16:creationId xmlns:a16="http://schemas.microsoft.com/office/drawing/2014/main" id="{6D01D199-CC0C-48CE-ABF3-0223D8E94470}"/>
              </a:ext>
            </a:extLst>
          </p:cNvPr>
          <p:cNvSpPr/>
          <p:nvPr/>
        </p:nvSpPr>
        <p:spPr>
          <a:xfrm>
            <a:off x="524693" y="1838975"/>
            <a:ext cx="8617528" cy="707886"/>
          </a:xfrm>
          <a:prstGeom prst="rect">
            <a:avLst/>
          </a:prstGeom>
        </p:spPr>
        <p:txBody>
          <a:bodyPr wrap="square">
            <a:spAutoFit/>
          </a:bodyPr>
          <a:lstStyle/>
          <a:p>
            <a:pPr marL="0" lvl="1" algn="r">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Vice President Administration        </a:t>
            </a:r>
          </a:p>
        </p:txBody>
      </p:sp>
      <p:sp>
        <p:nvSpPr>
          <p:cNvPr id="14" name="Rectangle 13">
            <a:extLst>
              <a:ext uri="{FF2B5EF4-FFF2-40B4-BE49-F238E27FC236}">
                <a16:creationId xmlns:a16="http://schemas.microsoft.com/office/drawing/2014/main" id="{B7C421C8-2D91-48AD-B741-29BDF76606BF}"/>
              </a:ext>
            </a:extLst>
          </p:cNvPr>
          <p:cNvSpPr/>
          <p:nvPr/>
        </p:nvSpPr>
        <p:spPr>
          <a:xfrm>
            <a:off x="-666124" y="4091843"/>
            <a:ext cx="8617528" cy="707886"/>
          </a:xfrm>
          <a:prstGeom prst="rect">
            <a:avLst/>
          </a:prstGeom>
        </p:spPr>
        <p:txBody>
          <a:bodyPr wrap="square">
            <a:spAutoFit/>
          </a:bodyPr>
          <a:lstStyle/>
          <a:p>
            <a:pPr marL="0" lvl="1" algn="r">
              <a:spcBef>
                <a:spcPts val="1200"/>
              </a:spcBef>
              <a:spcAft>
                <a:spcPts val="1200"/>
              </a:spcAft>
            </a:pPr>
            <a:r>
              <a:rPr lang="en-US" sz="4000" b="1"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Vice President Programs       </a:t>
            </a:r>
          </a:p>
        </p:txBody>
      </p:sp>
      <p:pic>
        <p:nvPicPr>
          <p:cNvPr id="11" name="Picture 6" descr="4,195 Nomination Stock Photos, Pictures &amp;amp; Royalty-Free Images - iStock">
            <a:extLst>
              <a:ext uri="{FF2B5EF4-FFF2-40B4-BE49-F238E27FC236}">
                <a16:creationId xmlns:a16="http://schemas.microsoft.com/office/drawing/2014/main" id="{7FA3BA14-3694-F74E-A2ED-3CDB9A9A1E1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7219" t="5089" r="18323" b="4374"/>
          <a:stretch/>
        </p:blipFill>
        <p:spPr bwMode="auto">
          <a:xfrm>
            <a:off x="8163563" y="427495"/>
            <a:ext cx="2793738" cy="220569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AA3DE87F-0F31-C247-A0FF-97FC415DDB60}"/>
              </a:ext>
            </a:extLst>
          </p:cNvPr>
          <p:cNvSpPr/>
          <p:nvPr/>
        </p:nvSpPr>
        <p:spPr>
          <a:xfrm>
            <a:off x="966518" y="4613053"/>
            <a:ext cx="9590646" cy="1938992"/>
          </a:xfrm>
          <a:prstGeom prst="rect">
            <a:avLst/>
          </a:prstGeom>
        </p:spPr>
        <p:txBody>
          <a:bodyPr wrap="square">
            <a:spAutoFit/>
          </a:bodyPr>
          <a:lstStyle/>
          <a:p>
            <a:pPr marL="342900" indent="-342900">
              <a:buFont typeface="Arial" panose="020B0604020202020204" pitchFamily="34" charset="0"/>
              <a:buChar char="•"/>
            </a:pPr>
            <a:r>
              <a:rPr lang="en-US" sz="2400" dirty="0">
                <a:ea typeface="Times New Roman" panose="02020603050405020304" pitchFamily="18" charset="0"/>
              </a:rPr>
              <a:t>2-year term </a:t>
            </a:r>
          </a:p>
          <a:p>
            <a:pPr marL="342900" marR="0" lvl="0" indent="-342900">
              <a:spcAft>
                <a:spcPts val="0"/>
              </a:spcAft>
              <a:buSzPts val="1000"/>
              <a:buFont typeface="Symbol" panose="05050102010706020507" pitchFamily="18" charset="2"/>
              <a:buChar char=""/>
              <a:tabLst>
                <a:tab pos="457200" algn="l"/>
              </a:tabLst>
            </a:pPr>
            <a:r>
              <a:rPr lang="en-US" sz="2400" dirty="0">
                <a:ea typeface="Times New Roman" panose="02020603050405020304" pitchFamily="18" charset="0"/>
              </a:rPr>
              <a:t>January 1, 2022 to December  31, 2023</a:t>
            </a:r>
          </a:p>
          <a:p>
            <a:pPr marL="342900" marR="0" lvl="0" indent="-342900">
              <a:spcAft>
                <a:spcPts val="0"/>
              </a:spcAft>
              <a:buSzPts val="1000"/>
              <a:buFont typeface="Symbol" panose="05050102010706020507" pitchFamily="18" charset="2"/>
              <a:buChar char=""/>
              <a:tabLst>
                <a:tab pos="457200" algn="l"/>
              </a:tabLst>
            </a:pPr>
            <a:r>
              <a:rPr lang="en-US" sz="2400" dirty="0">
                <a:ea typeface="Calibri" panose="020F0502020204030204" pitchFamily="34" charset="0"/>
              </a:rPr>
              <a:t>Responsible for working with a committee to plan and coordinate the chapter meetings, programs, speakers, venue logistics, etc. </a:t>
            </a:r>
          </a:p>
        </p:txBody>
      </p:sp>
    </p:spTree>
    <p:extLst>
      <p:ext uri="{BB962C8B-B14F-4D97-AF65-F5344CB8AC3E}">
        <p14:creationId xmlns:p14="http://schemas.microsoft.com/office/powerpoint/2010/main" val="3956772528"/>
      </p:ext>
    </p:extLst>
  </p:cSld>
  <p:clrMapOvr>
    <a:masterClrMapping/>
  </p:clrMapOvr>
  <p:transition spd="slow" advClick="0" advTm="20000">
    <p:wip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E755CD90DB2894CA913BF0F3F70FF3D" ma:contentTypeVersion="11" ma:contentTypeDescription="Create a new document." ma:contentTypeScope="" ma:versionID="c6230dfe087c1913238cca06ee6e4405">
  <xsd:schema xmlns:xsd="http://www.w3.org/2001/XMLSchema" xmlns:xs="http://www.w3.org/2001/XMLSchema" xmlns:p="http://schemas.microsoft.com/office/2006/metadata/properties" xmlns:ns3="eff45875-fce0-4aa3-a830-37999aad1742" xmlns:ns4="95a021ce-2b08-4f36-87b2-af088ab97875" targetNamespace="http://schemas.microsoft.com/office/2006/metadata/properties" ma:root="true" ma:fieldsID="23958060af915dfa261aa2c000f08be4" ns3:_="" ns4:_="">
    <xsd:import namespace="eff45875-fce0-4aa3-a830-37999aad1742"/>
    <xsd:import namespace="95a021ce-2b08-4f36-87b2-af088ab9787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f45875-fce0-4aa3-a830-37999aad174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a021ce-2b08-4f36-87b2-af088ab9787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827AD1-CBDA-44C7-85B4-C0A48C067B0C}">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95a021ce-2b08-4f36-87b2-af088ab97875"/>
    <ds:schemaRef ds:uri="eff45875-fce0-4aa3-a830-37999aad1742"/>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E7E5CC65-FCD8-40B7-991B-D477BED176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f45875-fce0-4aa3-a830-37999aad1742"/>
    <ds:schemaRef ds:uri="95a021ce-2b08-4f36-87b2-af088ab978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E87CF59-1FE0-4761-B727-304D402DDE4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4780</TotalTime>
  <Words>1307</Words>
  <Application>Microsoft Office PowerPoint</Application>
  <PresentationFormat>Widescreen</PresentationFormat>
  <Paragraphs>130</Paragraphs>
  <Slides>16</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Arial</vt:lpstr>
      <vt:lpstr>Arial Black</vt:lpstr>
      <vt:lpstr>Bradley Hand ITC</vt:lpstr>
      <vt:lpstr>Brush Script MT</vt:lpstr>
      <vt:lpstr>Calibri</vt:lpstr>
      <vt:lpstr>Century Gothic</vt:lpstr>
      <vt:lpstr>Symbol</vt:lpstr>
      <vt:lpstr>Verdana</vt:lpstr>
      <vt:lpstr>Wingdings</vt:lpstr>
      <vt:lpstr>Wingdings 3</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Hopkins, Lisa</dc:creator>
  <cp:lastModifiedBy>Green, Rebecca</cp:lastModifiedBy>
  <cp:revision>105</cp:revision>
  <cp:lastPrinted>2021-08-01T16:15:10Z</cp:lastPrinted>
  <dcterms:created xsi:type="dcterms:W3CDTF">2020-02-03T20:39:06Z</dcterms:created>
  <dcterms:modified xsi:type="dcterms:W3CDTF">2021-08-02T23:11:25Z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0x0101004E755CD90DB2894CA913BF0F3F70FF3D</vt:lpwstr>
  </property>
</Properties>
</file>