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6" r:id="rId8"/>
    <p:sldId id="261" r:id="rId9"/>
    <p:sldId id="262" r:id="rId10"/>
    <p:sldId id="265" r:id="rId11"/>
    <p:sldId id="264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6"/>
    <p:restoredTop sz="94659"/>
  </p:normalViewPr>
  <p:slideViewPr>
    <p:cSldViewPr snapToGrid="0" snapToObjects="1">
      <p:cViewPr varScale="1">
        <p:scale>
          <a:sx n="76" d="100"/>
          <a:sy n="76" d="100"/>
        </p:scale>
        <p:origin x="4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 Adults ≥65 years of age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2030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74-214F-A76B-6FB63EB9AB0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895455327"/>
        <c:axId val="895194015"/>
      </c:barChart>
      <c:catAx>
        <c:axId val="89545532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95194015"/>
        <c:crosses val="autoZero"/>
        <c:auto val="1"/>
        <c:lblAlgn val="ctr"/>
        <c:lblOffset val="100"/>
        <c:noMultiLvlLbl val="0"/>
      </c:catAx>
      <c:valAx>
        <c:axId val="895194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954553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7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9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7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1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4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1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65FF-97F5-D746-A3BD-84F649511180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4985D-D543-414C-9C28-A2456B21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6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eightlifting_at_the_2018_Commonwealth_Games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orgetbadhair.com/2016_07_01_archive.html" TargetMode="Externa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56EFF-8C68-A94A-A08D-AB3C6F71A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876" y="1701479"/>
            <a:ext cx="11042248" cy="1449669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Maintaining Muscle with Age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4ED52-5AF6-354F-8F27-0B0089E5E2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Christopher M. Schattinger, Ph.D. Candidate</a:t>
            </a:r>
          </a:p>
        </p:txBody>
      </p:sp>
    </p:spTree>
    <p:extLst>
      <p:ext uri="{BB962C8B-B14F-4D97-AF65-F5344CB8AC3E}">
        <p14:creationId xmlns:p14="http://schemas.microsoft.com/office/powerpoint/2010/main" val="59816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04F9F-FC32-B444-9318-EE4660BDB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781" y="104841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Decline in Protein Intake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397C8-C66E-7E41-B619-D61568DD0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7269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32–41% of women and 22–38% of men older than 50 years consume less than the RDA for protein (0.8 g/kg/d).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RDA appears to be inadequate, and some recommend 1.0-2.0 g/kg/d.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RDA 1.2 g/kg/d may be the minimum.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1306-B6CD-8A49-8308-E2BD712F63FC}"/>
              </a:ext>
            </a:extLst>
          </p:cNvPr>
          <p:cNvSpPr txBox="1"/>
          <p:nvPr/>
        </p:nvSpPr>
        <p:spPr>
          <a:xfrm>
            <a:off x="10440237" y="5473005"/>
            <a:ext cx="26527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Bowman et al., 2013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Deutz et al., 2014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Traylor et al., 2018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Wolfe et al., 2008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Humayun et al., 2007</a:t>
            </a:r>
          </a:p>
          <a:p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Rafii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2014</a:t>
            </a:r>
          </a:p>
        </p:txBody>
      </p:sp>
    </p:spTree>
    <p:extLst>
      <p:ext uri="{BB962C8B-B14F-4D97-AF65-F5344CB8AC3E}">
        <p14:creationId xmlns:p14="http://schemas.microsoft.com/office/powerpoint/2010/main" val="1870380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0897A4-897A-E649-9139-7347E5E68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4198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Muscle Protein Balance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18D02C-3B23-384C-A0CF-DA2B3E24B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1898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 Balance: Difference between muscle protein synthesis (MPS) and muscle protein breakdown (MPB).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MPS &gt; MPB = + Net Balance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MPS &lt; MPB = - Net Balance </a:t>
            </a:r>
          </a:p>
        </p:txBody>
      </p:sp>
      <p:pic>
        <p:nvPicPr>
          <p:cNvPr id="6" name="Picture 5" descr="A close up of a brick wall&#10;&#10;Description automatically generated">
            <a:extLst>
              <a:ext uri="{FF2B5EF4-FFF2-40B4-BE49-F238E27FC236}">
                <a16:creationId xmlns:a16="http://schemas.microsoft.com/office/drawing/2014/main" id="{8B129AC6-26A8-554A-99BE-612FCAC6F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404" y="3429000"/>
            <a:ext cx="4560794" cy="299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496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F51F7-FE66-924D-95E5-C87B5E99A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35" y="1058462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Bringing it all together </a:t>
            </a:r>
          </a:p>
        </p:txBody>
      </p:sp>
      <p:pic>
        <p:nvPicPr>
          <p:cNvPr id="5" name="Content Placeholder 4" descr="A close up of a device&#10;&#10;Description automatically generated">
            <a:extLst>
              <a:ext uri="{FF2B5EF4-FFF2-40B4-BE49-F238E27FC236}">
                <a16:creationId xmlns:a16="http://schemas.microsoft.com/office/drawing/2014/main" id="{28536C5C-E86F-F446-B8F9-F194E16F7B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60000">
            <a:off x="422871" y="2280023"/>
            <a:ext cx="6272631" cy="3910594"/>
          </a:xfrm>
          <a:prstGeom prst="rect">
            <a:avLst/>
          </a:prstGeom>
        </p:spPr>
      </p:pic>
      <p:pic>
        <p:nvPicPr>
          <p:cNvPr id="6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76AF1B1-D845-3C43-9F14-5AA36E3F6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435" y="2640436"/>
            <a:ext cx="5941132" cy="31897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6F93AE-661E-BB47-86D2-110DC1517436}"/>
              </a:ext>
            </a:extLst>
          </p:cNvPr>
          <p:cNvSpPr txBox="1"/>
          <p:nvPr/>
        </p:nvSpPr>
        <p:spPr>
          <a:xfrm>
            <a:off x="9664995" y="6334780"/>
            <a:ext cx="2527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Tipton et al., 2001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Phillips et al., 1997</a:t>
            </a:r>
          </a:p>
        </p:txBody>
      </p:sp>
    </p:spTree>
    <p:extLst>
      <p:ext uri="{BB962C8B-B14F-4D97-AF65-F5344CB8AC3E}">
        <p14:creationId xmlns:p14="http://schemas.microsoft.com/office/powerpoint/2010/main" val="4051415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B2956-9B08-E14F-BD9D-E9FBE8D8F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5" descr="A close up of a logo&#10;&#10;Description automatically generated">
            <a:extLst>
              <a:ext uri="{FF2B5EF4-FFF2-40B4-BE49-F238E27FC236}">
                <a16:creationId xmlns:a16="http://schemas.microsoft.com/office/drawing/2014/main" id="{E1EA352A-D62D-7645-822D-A92F7C6361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0585" y="1783652"/>
            <a:ext cx="3708256" cy="4985119"/>
          </a:xfrm>
        </p:spPr>
      </p:pic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814AD929-2C9A-BD41-995F-85A764AE0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998" y="1824819"/>
            <a:ext cx="3709375" cy="4943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63B93A-C112-6844-9367-B0A0BA39E7AA}"/>
              </a:ext>
            </a:extLst>
          </p:cNvPr>
          <p:cNvSpPr txBox="1"/>
          <p:nvPr/>
        </p:nvSpPr>
        <p:spPr>
          <a:xfrm>
            <a:off x="9626010" y="6555139"/>
            <a:ext cx="256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Rasmussen et al., 2000</a:t>
            </a:r>
          </a:p>
        </p:txBody>
      </p:sp>
    </p:spTree>
    <p:extLst>
      <p:ext uri="{BB962C8B-B14F-4D97-AF65-F5344CB8AC3E}">
        <p14:creationId xmlns:p14="http://schemas.microsoft.com/office/powerpoint/2010/main" val="2932585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40EA-9C7F-4143-8A88-8E5AC8B7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8558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what can you do?</a:t>
            </a:r>
          </a:p>
        </p:txBody>
      </p:sp>
      <p:pic>
        <p:nvPicPr>
          <p:cNvPr id="21" name="Content Placeholder 20" descr="Icon&#10;&#10;Description automatically generated">
            <a:extLst>
              <a:ext uri="{FF2B5EF4-FFF2-40B4-BE49-F238E27FC236}">
                <a16:creationId xmlns:a16="http://schemas.microsoft.com/office/drawing/2014/main" id="{90367284-8EB8-A846-9CBA-35A8069BF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28850" y="2275830"/>
            <a:ext cx="4351338" cy="4351338"/>
          </a:xfrm>
        </p:spPr>
      </p:pic>
      <p:pic>
        <p:nvPicPr>
          <p:cNvPr id="24" name="Picture 23" descr="A picture containing food, plate, dessert, meat&#10;&#10;Description automatically generated">
            <a:extLst>
              <a:ext uri="{FF2B5EF4-FFF2-40B4-BE49-F238E27FC236}">
                <a16:creationId xmlns:a16="http://schemas.microsoft.com/office/drawing/2014/main" id="{5955BE50-1FA8-D843-B1B7-F7F74016BB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159790" y="3108480"/>
            <a:ext cx="4883929" cy="230242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EBBFB15-AA0D-044C-B9B0-F314BF33B42B}"/>
              </a:ext>
            </a:extLst>
          </p:cNvPr>
          <p:cNvSpPr txBox="1"/>
          <p:nvPr/>
        </p:nvSpPr>
        <p:spPr>
          <a:xfrm>
            <a:off x="5906530" y="3853715"/>
            <a:ext cx="1004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89452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7A7E-CDD0-7B4E-8200-985ACAF34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124" y="1067967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Training Guidelines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8900C-F5E9-AE43-B0E7-569E10582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1042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ACSM recommends strength training be performed a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2 nonconsecutive days per week.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set of 8-12 repetitions.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8-12 exercises that target the major muscle groups. </a:t>
            </a:r>
          </a:p>
        </p:txBody>
      </p:sp>
    </p:spTree>
    <p:extLst>
      <p:ext uri="{BB962C8B-B14F-4D97-AF65-F5344CB8AC3E}">
        <p14:creationId xmlns:p14="http://schemas.microsoft.com/office/powerpoint/2010/main" val="1041989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9B66F-F43D-5041-934F-556B6071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E88A2-0D87-604C-B905-56D1296ED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Table, Excel&#10;&#10;Description automatically generated">
            <a:extLst>
              <a:ext uri="{FF2B5EF4-FFF2-40B4-BE49-F238E27FC236}">
                <a16:creationId xmlns:a16="http://schemas.microsoft.com/office/drawing/2014/main" id="{C560C378-AF64-A545-B8E6-40D2A0794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237" y="2695119"/>
            <a:ext cx="7831062" cy="291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67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73E24-B19F-804F-AF99-994A3D6D3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Novice individuals: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2 - 3 days per week (full body).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individuals: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days per week (full body) or 4 days per week if using an upper/lower body split routine.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individuals: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4 - 6 days per week training each major muscle group once to twice per week.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DF7FDC-3F80-B247-9173-FE56F220D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Frequency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F8A416-B4C5-F44B-82EA-05185BD49396}"/>
              </a:ext>
            </a:extLst>
          </p:cNvPr>
          <p:cNvSpPr txBox="1"/>
          <p:nvPr/>
        </p:nvSpPr>
        <p:spPr>
          <a:xfrm>
            <a:off x="10296293" y="6478858"/>
            <a:ext cx="1895707" cy="37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Esco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3462903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76936-8ED1-2349-9875-18D795785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071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for Muscle Growth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A1A71-A1B4-B84E-9630-108AF2CCC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1634"/>
            <a:ext cx="10515600" cy="4351338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60-70% 1RM for novice to intermediate; 70-100% for advanced.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sets of 8-12 repetitions for novice to intermediate; 3-6 sets of 1-12 repetitions for advanced.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 period: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minutes.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604512-9491-B44C-973E-336570B6093B}"/>
              </a:ext>
            </a:extLst>
          </p:cNvPr>
          <p:cNvSpPr txBox="1"/>
          <p:nvPr/>
        </p:nvSpPr>
        <p:spPr>
          <a:xfrm>
            <a:off x="10296293" y="6478858"/>
            <a:ext cx="1895707" cy="37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Esco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1111438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7D46A-3B67-7644-80C8-A18448885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2825"/>
            <a:ext cx="10515600" cy="4351338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70-85% 1RM for novice to intermediate; 80-100% for advanced.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sets of 8-12 repetitions for novice to intermediate; 2-6 sets of 1-8 repetitions for advanced.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 period: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minutes.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397339-C2B4-964B-8559-CCE52256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to Gain Strength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FD9AF0-916D-D447-B37A-D52FB84195BE}"/>
              </a:ext>
            </a:extLst>
          </p:cNvPr>
          <p:cNvSpPr txBox="1"/>
          <p:nvPr/>
        </p:nvSpPr>
        <p:spPr>
          <a:xfrm>
            <a:off x="10296293" y="6478858"/>
            <a:ext cx="1895707" cy="37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Esco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2277144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7784A-B114-6A4C-AB35-E8CDD808F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71181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little about me….</a:t>
            </a:r>
          </a:p>
        </p:txBody>
      </p:sp>
      <p:pic>
        <p:nvPicPr>
          <p:cNvPr id="7" name="Content Placeholder 6" descr="A picture containing person, indoor, floor&#10;&#10;Description automatically generated">
            <a:extLst>
              <a:ext uri="{FF2B5EF4-FFF2-40B4-BE49-F238E27FC236}">
                <a16:creationId xmlns:a16="http://schemas.microsoft.com/office/drawing/2014/main" id="{C9FF67BB-043B-1445-AEA2-ADC6979C8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491183" y="1378421"/>
            <a:ext cx="4695825" cy="6165670"/>
          </a:xfrm>
        </p:spPr>
      </p:pic>
    </p:spTree>
    <p:extLst>
      <p:ext uri="{BB962C8B-B14F-4D97-AF65-F5344CB8AC3E}">
        <p14:creationId xmlns:p14="http://schemas.microsoft.com/office/powerpoint/2010/main" val="3881136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B7D8A-E69C-CB4C-A06C-2EE5E1174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880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Eat More Protein!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06C98-5B9D-7646-8AE9-897C9936E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0162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current RDA for protein (0.8 g/kg/d) is inadequate for the maintenance of muscle mass, let alone gaining muscle.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Anywhere from a 0.24-0.4 g/kg dose depending on age.  This translates to anywhere from a 20 to 35 g  dose.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Try for at least 1.2 g/kg/d.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35% of calories from protein is AMDR for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older adults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933CA3-DC11-B24E-9730-4243E4AAAA65}"/>
              </a:ext>
            </a:extLst>
          </p:cNvPr>
          <p:cNvSpPr txBox="1"/>
          <p:nvPr/>
        </p:nvSpPr>
        <p:spPr>
          <a:xfrm>
            <a:off x="9739423" y="6129353"/>
            <a:ext cx="2452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Katsanos et al., 2006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Houston et al., 2008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Bowman et al., 2013</a:t>
            </a:r>
          </a:p>
        </p:txBody>
      </p:sp>
    </p:spTree>
    <p:extLst>
      <p:ext uri="{BB962C8B-B14F-4D97-AF65-F5344CB8AC3E}">
        <p14:creationId xmlns:p14="http://schemas.microsoft.com/office/powerpoint/2010/main" val="2842910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4ED2-D06F-4741-92CB-8EBAAEBF7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7652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Conclude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DA559-8AA7-524B-AFE0-55689EF81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8216" y="2650815"/>
            <a:ext cx="973687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”Credentials are irrelevant if the evidence is on your side.” 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-Jay Bhattacharya, M.D., Ph.D.</a:t>
            </a:r>
          </a:p>
        </p:txBody>
      </p:sp>
    </p:spTree>
    <p:extLst>
      <p:ext uri="{BB962C8B-B14F-4D97-AF65-F5344CB8AC3E}">
        <p14:creationId xmlns:p14="http://schemas.microsoft.com/office/powerpoint/2010/main" val="142578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799C3-757A-D04B-8BC7-59D7243A2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4737"/>
            <a:ext cx="10515600" cy="1325563"/>
          </a:xfrm>
        </p:spPr>
        <p:txBody>
          <a:bodyPr/>
          <a:lstStyle/>
          <a:p>
            <a:r>
              <a:rPr lang="en-US" b="1" dirty="0"/>
              <a:t> 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83DE4421-2EAF-2B47-8120-775DD303A3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233328"/>
              </p:ext>
            </p:extLst>
          </p:nvPr>
        </p:nvGraphicFramePr>
        <p:xfrm>
          <a:off x="838200" y="2198884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E3C82B52-1208-B24B-9EA2-6D9BD4662651}"/>
              </a:ext>
            </a:extLst>
          </p:cNvPr>
          <p:cNvSpPr txBox="1">
            <a:spLocks/>
          </p:cNvSpPr>
          <p:nvPr/>
        </p:nvSpPr>
        <p:spPr>
          <a:xfrm>
            <a:off x="1197519" y="107473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all get older, like it or not.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6B7E48-70E1-D646-9B93-85495EEEEEF0}"/>
              </a:ext>
            </a:extLst>
          </p:cNvPr>
          <p:cNvSpPr txBox="1"/>
          <p:nvPr/>
        </p:nvSpPr>
        <p:spPr>
          <a:xfrm>
            <a:off x="10006013" y="6550223"/>
            <a:ext cx="2185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United Nations, 2010</a:t>
            </a:r>
          </a:p>
        </p:txBody>
      </p:sp>
    </p:spTree>
    <p:extLst>
      <p:ext uri="{BB962C8B-B14F-4D97-AF65-F5344CB8AC3E}">
        <p14:creationId xmlns:p14="http://schemas.microsoft.com/office/powerpoint/2010/main" val="33783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0419E-8409-E546-A229-47CA7483A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6457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Age =     Age-related disease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5FEE4B-4229-5A48-96A1-06860F62F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564" y="22441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Sarcopenia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“Loss of muscle tissue as a natural part of the aging process</a:t>
            </a:r>
            <a:r>
              <a:rPr lang="en-US" dirty="0"/>
              <a:t>.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98CF6B01-CB25-8545-807D-2DB2651EF054}"/>
              </a:ext>
            </a:extLst>
          </p:cNvPr>
          <p:cNvSpPr/>
          <p:nvPr/>
        </p:nvSpPr>
        <p:spPr>
          <a:xfrm>
            <a:off x="1371599" y="1345474"/>
            <a:ext cx="522515" cy="63915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CC345B7A-F3A8-C248-8BB7-1F09962EC946}"/>
              </a:ext>
            </a:extLst>
          </p:cNvPr>
          <p:cNvSpPr/>
          <p:nvPr/>
        </p:nvSpPr>
        <p:spPr>
          <a:xfrm>
            <a:off x="3378926" y="1345474"/>
            <a:ext cx="522515" cy="63915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B86DF7-3293-6D4E-87A8-2A1EF179560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41" y="3665623"/>
            <a:ext cx="5257800" cy="2948738"/>
          </a:xfrm>
          <a:prstGeom prst="rect">
            <a:avLst/>
          </a:prstGeom>
        </p:spPr>
      </p:pic>
      <p:pic>
        <p:nvPicPr>
          <p:cNvPr id="12" name="Content Placeholder 7" descr="A picture containing clothing, underwear&#10;&#10;Description automatically generated">
            <a:extLst>
              <a:ext uri="{FF2B5EF4-FFF2-40B4-BE49-F238E27FC236}">
                <a16:creationId xmlns:a16="http://schemas.microsoft.com/office/drawing/2014/main" id="{576EED3D-3F04-5744-A634-D4411808056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995" y="3684495"/>
            <a:ext cx="4896984" cy="291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0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6D5F2-D3A7-B84F-8F95-A6C70F28A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70470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Diagnoses </a:t>
            </a:r>
          </a:p>
        </p:txBody>
      </p:sp>
      <p:pic>
        <p:nvPicPr>
          <p:cNvPr id="11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68FCEA-DA8B-D64B-AD30-0B9EAC8F55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6698" y="2186299"/>
            <a:ext cx="9958601" cy="43513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FD8A0F9-4A11-A347-A19F-116914BE54D3}"/>
              </a:ext>
            </a:extLst>
          </p:cNvPr>
          <p:cNvSpPr txBox="1"/>
          <p:nvPr/>
        </p:nvSpPr>
        <p:spPr>
          <a:xfrm>
            <a:off x="9662984" y="6550223"/>
            <a:ext cx="2529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Cruz-Jentoft et al., 2019</a:t>
            </a:r>
          </a:p>
        </p:txBody>
      </p:sp>
    </p:spTree>
    <p:extLst>
      <p:ext uri="{BB962C8B-B14F-4D97-AF65-F5344CB8AC3E}">
        <p14:creationId xmlns:p14="http://schemas.microsoft.com/office/powerpoint/2010/main" val="3246610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3753F4-BF25-0742-B744-0F35CCDDF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3587"/>
            <a:ext cx="10515600" cy="4351338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Sarcopenia is associated with increased risk of falls, fractures, and mortality.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Sarcopenia raises risk for negative health outcomes by causing an age-related decline in muscle mass and strength.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92B20DA-3F41-0B4E-80AB-A788C729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955" y="1109708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what’s the big deal?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B63FFB-F9DC-9E4B-A930-52183E833004}"/>
              </a:ext>
            </a:extLst>
          </p:cNvPr>
          <p:cNvSpPr/>
          <p:nvPr/>
        </p:nvSpPr>
        <p:spPr>
          <a:xfrm>
            <a:off x="9927770" y="5657671"/>
            <a:ext cx="22642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Sayer et al., 2013</a:t>
            </a:r>
          </a:p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Morley et al., 2013</a:t>
            </a:r>
          </a:p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Delmonico et al., 2007</a:t>
            </a:r>
          </a:p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Cao et al., 2016</a:t>
            </a:r>
          </a:p>
        </p:txBody>
      </p:sp>
    </p:spTree>
    <p:extLst>
      <p:ext uri="{BB962C8B-B14F-4D97-AF65-F5344CB8AC3E}">
        <p14:creationId xmlns:p14="http://schemas.microsoft.com/office/powerpoint/2010/main" val="110565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797B49-A1E9-B648-9B0C-7B65A7DB9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333" y="1393173"/>
            <a:ext cx="8662266" cy="493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04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Diagram&#10;&#10;Description automatically generated">
            <a:extLst>
              <a:ext uri="{FF2B5EF4-FFF2-40B4-BE49-F238E27FC236}">
                <a16:creationId xmlns:a16="http://schemas.microsoft.com/office/drawing/2014/main" id="{13CCADD0-A9CD-2249-BCD6-E325F7813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3609" y="2103119"/>
            <a:ext cx="4348388" cy="4598127"/>
          </a:xfr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BE52865-7354-0D4D-A738-2D50E951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9707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does it happen?</a:t>
            </a:r>
          </a:p>
        </p:txBody>
      </p:sp>
    </p:spTree>
    <p:extLst>
      <p:ext uri="{BB962C8B-B14F-4D97-AF65-F5344CB8AC3E}">
        <p14:creationId xmlns:p14="http://schemas.microsoft.com/office/powerpoint/2010/main" val="359003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22D09B-A4CE-DB4A-8015-86239DC90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frequency and intensity of physical activity are found to decline with age.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evidence suggests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adults over 50 are sedentary and when exercise does occur it is of low intensity.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minor behavioral modifications such as step count reduction have been shown to be detrimental.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4D75AA5-2C33-3B48-AB2E-FBEB81CE8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457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Decline in Physical Activity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4CFED-A795-6E42-BDA0-47B0B383D46A}"/>
              </a:ext>
            </a:extLst>
          </p:cNvPr>
          <p:cNvSpPr txBox="1"/>
          <p:nvPr/>
        </p:nvSpPr>
        <p:spPr>
          <a:xfrm>
            <a:off x="9930713" y="5903893"/>
            <a:ext cx="2261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 et al., 2016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Troiano et al.,2008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Breen et al., 2013</a:t>
            </a:r>
          </a:p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Devries et al., 2015</a:t>
            </a:r>
          </a:p>
        </p:txBody>
      </p:sp>
    </p:spTree>
    <p:extLst>
      <p:ext uri="{BB962C8B-B14F-4D97-AF65-F5344CB8AC3E}">
        <p14:creationId xmlns:p14="http://schemas.microsoft.com/office/powerpoint/2010/main" val="2898606723"/>
      </p:ext>
    </p:extLst>
  </p:cSld>
  <p:clrMapOvr>
    <a:masterClrMapping/>
  </p:clrMapOvr>
</p:sld>
</file>

<file path=ppt/theme/theme1.xml><?xml version="1.0" encoding="utf-8"?>
<a:theme xmlns:a="http://schemas.openxmlformats.org/drawingml/2006/main" name="Prospectus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Dissertation Prospectus</Template>
  <TotalTime>9361</TotalTime>
  <Words>669</Words>
  <Application>Microsoft Office PowerPoint</Application>
  <PresentationFormat>Widescreen</PresentationFormat>
  <Paragraphs>100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Prospectus Presentation</vt:lpstr>
      <vt:lpstr>Maintaining Muscle with Age </vt:lpstr>
      <vt:lpstr>A little about me….</vt:lpstr>
      <vt:lpstr> </vt:lpstr>
      <vt:lpstr>       Age =     Age-related disease</vt:lpstr>
      <vt:lpstr>Diagnoses </vt:lpstr>
      <vt:lpstr>So, what’s the big deal?</vt:lpstr>
      <vt:lpstr>PowerPoint Presentation</vt:lpstr>
      <vt:lpstr>Why does it happen?</vt:lpstr>
      <vt:lpstr>Decline in Physical Activity </vt:lpstr>
      <vt:lpstr>Decline in Protein Intake </vt:lpstr>
      <vt:lpstr>Muscle Protein Balance </vt:lpstr>
      <vt:lpstr>Bringing it all together </vt:lpstr>
      <vt:lpstr>PowerPoint Presentation</vt:lpstr>
      <vt:lpstr>So, what can you do?</vt:lpstr>
      <vt:lpstr>Resistance Training Guidelines </vt:lpstr>
      <vt:lpstr>PowerPoint Presentation</vt:lpstr>
      <vt:lpstr> Frequency </vt:lpstr>
      <vt:lpstr>Training for Muscle Growth </vt:lpstr>
      <vt:lpstr>Training to Gain Strength </vt:lpstr>
      <vt:lpstr>Eat More Protein!</vt:lpstr>
      <vt:lpstr>To Conclude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Body Composition, Strength, and Dietary Intake in TAVR Patients Over 6 Months</dc:title>
  <dc:creator>Christopher Schattinger</dc:creator>
  <cp:lastModifiedBy>Green, Rebecca</cp:lastModifiedBy>
  <cp:revision>64</cp:revision>
  <dcterms:created xsi:type="dcterms:W3CDTF">2020-04-13T18:52:03Z</dcterms:created>
  <dcterms:modified xsi:type="dcterms:W3CDTF">2021-04-21T16:07:52Z</dcterms:modified>
</cp:coreProperties>
</file>