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307" r:id="rId5"/>
    <p:sldId id="317" r:id="rId6"/>
    <p:sldId id="296" r:id="rId7"/>
    <p:sldId id="313" r:id="rId8"/>
    <p:sldId id="328" r:id="rId9"/>
    <p:sldId id="330" r:id="rId10"/>
    <p:sldId id="329" r:id="rId11"/>
    <p:sldId id="331" r:id="rId12"/>
    <p:sldId id="336" r:id="rId13"/>
    <p:sldId id="271" r:id="rId14"/>
    <p:sldId id="335" r:id="rId15"/>
    <p:sldId id="33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B4B"/>
    <a:srgbClr val="FF0000"/>
    <a:srgbClr val="FF66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42" d="100"/>
          <a:sy n="42" d="100"/>
        </p:scale>
        <p:origin x="48" y="8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2683375712"/>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117099847"/>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086243072"/>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521771667"/>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127850627"/>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918946308"/>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033571396"/>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8769536"/>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553211718"/>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829859264"/>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3164350649"/>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922350103"/>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2809597939"/>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641943348"/>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3354327456"/>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2914068530"/>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41770D9-1F66-4304-B812-B69173681A89}" type="datetimeFigureOut">
              <a:rPr lang="en-US" smtClean="0"/>
              <a:t>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444666062"/>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41770D9-1F66-4304-B812-B69173681A89}" type="datetimeFigureOut">
              <a:rPr lang="en-US" smtClean="0"/>
              <a:t>1/8/2021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7859493B-147E-431F-AD74-3CF1A27E69C1}" type="slidenum">
              <a:rPr lang="en-US" smtClean="0"/>
              <a:t>‹#›</a:t>
            </a:fld>
            <a:endParaRPr lang="en-US" dirty="0"/>
          </a:p>
        </p:txBody>
      </p:sp>
    </p:spTree>
    <p:extLst>
      <p:ext uri="{BB962C8B-B14F-4D97-AF65-F5344CB8AC3E}">
        <p14:creationId xmlns:p14="http://schemas.microsoft.com/office/powerpoint/2010/main" val="103017013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p14:dur="10" advTm="20000"/>
    </mc:Choice>
    <mc:Fallback xmlns="">
      <p:transition advTm="20000"/>
    </mc:Fallback>
  </mc:AlternateConten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surveymonkey.com/r/ZFRP75P" TargetMode="External"/><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9.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8.jpe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BC0DE2D-6FAE-47B6-B0DC-9B63946F6E73}"/>
              </a:ext>
            </a:extLst>
          </p:cNvPr>
          <p:cNvGrpSpPr/>
          <p:nvPr/>
        </p:nvGrpSpPr>
        <p:grpSpPr>
          <a:xfrm>
            <a:off x="2832753" y="1955876"/>
            <a:ext cx="5977467" cy="2937664"/>
            <a:chOff x="2832753" y="1955876"/>
            <a:chExt cx="5977467" cy="2937664"/>
          </a:xfrm>
        </p:grpSpPr>
        <p:grpSp>
          <p:nvGrpSpPr>
            <p:cNvPr id="20" name="Group 19">
              <a:extLst>
                <a:ext uri="{FF2B5EF4-FFF2-40B4-BE49-F238E27FC236}">
                  <a16:creationId xmlns:a16="http://schemas.microsoft.com/office/drawing/2014/main" id="{54D977D8-0AC9-4AF2-81F1-14A9355E5B1D}"/>
                </a:ext>
              </a:extLst>
            </p:cNvPr>
            <p:cNvGrpSpPr/>
            <p:nvPr/>
          </p:nvGrpSpPr>
          <p:grpSpPr>
            <a:xfrm>
              <a:off x="2832753" y="1955876"/>
              <a:ext cx="2342562" cy="2817826"/>
              <a:chOff x="3190972" y="4685340"/>
              <a:chExt cx="1786891" cy="1868170"/>
            </a:xfrm>
          </p:grpSpPr>
          <p:sp>
            <p:nvSpPr>
              <p:cNvPr id="21" name="Rectangle 20">
                <a:extLst>
                  <a:ext uri="{FF2B5EF4-FFF2-40B4-BE49-F238E27FC236}">
                    <a16:creationId xmlns:a16="http://schemas.microsoft.com/office/drawing/2014/main" id="{9A164FF9-D725-4971-AB75-9414D526F4CF}"/>
                  </a:ext>
                </a:extLst>
              </p:cNvPr>
              <p:cNvSpPr/>
              <p:nvPr/>
            </p:nvSpPr>
            <p:spPr>
              <a:xfrm>
                <a:off x="3992113" y="5619425"/>
                <a:ext cx="985750" cy="934085"/>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22" name="Picture 21">
                <a:extLst>
                  <a:ext uri="{FF2B5EF4-FFF2-40B4-BE49-F238E27FC236}">
                    <a16:creationId xmlns:a16="http://schemas.microsoft.com/office/drawing/2014/main" id="{605DE057-1397-40A2-9717-68AD856A6E5C}"/>
                  </a:ext>
                </a:extLst>
              </p:cNvPr>
              <p:cNvPicPr/>
              <p:nvPr/>
            </p:nvPicPr>
            <p:blipFill rotWithShape="1">
              <a:blip r:embed="rId2" cstate="print">
                <a:extLst>
                  <a:ext uri="{28A0092B-C50C-407E-A947-70E740481C1C}">
                    <a14:useLocalDpi xmlns:a14="http://schemas.microsoft.com/office/drawing/2010/main" val="0"/>
                  </a:ext>
                </a:extLst>
              </a:blip>
              <a:srcRect r="61733"/>
              <a:stretch/>
            </p:blipFill>
            <p:spPr bwMode="auto">
              <a:xfrm>
                <a:off x="3190972" y="4685340"/>
                <a:ext cx="1786890" cy="1868170"/>
              </a:xfrm>
              <a:prstGeom prst="rect">
                <a:avLst/>
              </a:prstGeom>
              <a:ln>
                <a:noFill/>
              </a:ln>
              <a:extLst>
                <a:ext uri="{53640926-AAD7-44D8-BBD7-CCE9431645EC}">
                  <a14:shadowObscured xmlns:a14="http://schemas.microsoft.com/office/drawing/2010/main"/>
                </a:ext>
              </a:extLst>
            </p:spPr>
          </p:pic>
          <p:sp>
            <p:nvSpPr>
              <p:cNvPr id="23" name="Rectangle 22">
                <a:extLst>
                  <a:ext uri="{FF2B5EF4-FFF2-40B4-BE49-F238E27FC236}">
                    <a16:creationId xmlns:a16="http://schemas.microsoft.com/office/drawing/2014/main" id="{2CF4D56A-80D3-4A60-BB25-11665BC81B58}"/>
                  </a:ext>
                </a:extLst>
              </p:cNvPr>
              <p:cNvSpPr/>
              <p:nvPr/>
            </p:nvSpPr>
            <p:spPr>
              <a:xfrm>
                <a:off x="4049224" y="5591025"/>
                <a:ext cx="740490" cy="843280"/>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24" name="Picture 23" descr="A close up of a logo&#10;&#10;Description automatically generated">
                <a:extLst>
                  <a:ext uri="{FF2B5EF4-FFF2-40B4-BE49-F238E27FC236}">
                    <a16:creationId xmlns:a16="http://schemas.microsoft.com/office/drawing/2014/main" id="{541ACCEA-86CF-4859-9939-C7300D420D38}"/>
                  </a:ext>
                </a:extLst>
              </p:cNvPr>
              <p:cNvPicPr>
                <a:picLocks noChangeAspect="1"/>
              </p:cNvPicPr>
              <p:nvPr/>
            </p:nvPicPr>
            <p:blipFill>
              <a:blip r:embed="rId3">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3785553" y="5574334"/>
                <a:ext cx="1093877" cy="760244"/>
              </a:xfrm>
              <a:prstGeom prst="rect">
                <a:avLst/>
              </a:prstGeom>
            </p:spPr>
          </p:pic>
        </p:grpSp>
        <p:sp>
          <p:nvSpPr>
            <p:cNvPr id="25" name="Text Box 2">
              <a:extLst>
                <a:ext uri="{FF2B5EF4-FFF2-40B4-BE49-F238E27FC236}">
                  <a16:creationId xmlns:a16="http://schemas.microsoft.com/office/drawing/2014/main" id="{FE142C7B-7F17-4DBB-96BE-7C16CBA477FB}"/>
                </a:ext>
              </a:extLst>
            </p:cNvPr>
            <p:cNvSpPr txBox="1">
              <a:spLocks noChangeArrowheads="1"/>
            </p:cNvSpPr>
            <p:nvPr/>
          </p:nvSpPr>
          <p:spPr bwMode="auto">
            <a:xfrm>
              <a:off x="5303798" y="1955876"/>
              <a:ext cx="3506422" cy="2937664"/>
            </a:xfrm>
            <a:prstGeom prst="rect">
              <a:avLst/>
            </a:prstGeom>
            <a:noFill/>
            <a:ln w="9525">
              <a:noFill/>
              <a:miter lim="800000"/>
              <a:headEnd/>
              <a:tailEnd/>
            </a:ln>
          </p:spPr>
          <p:txBody>
            <a:bodyPr rot="0" vert="horz" wrap="square" lIns="91440" tIns="45720" rIns="91440" bIns="45720" anchor="t" anchorCtr="0">
              <a:spAutoFit/>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t>Project </a:t>
              </a:r>
              <a:b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br>
              <a: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t>Management </a:t>
              </a:r>
              <a:b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br>
              <a: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t>Institute</a:t>
              </a:r>
              <a:endPar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Times New Roman" panose="02020603050405020304" pitchFamily="18" charset="0"/>
              </a:endParaRPr>
            </a:p>
            <a:p>
              <a:pPr marL="0" marR="0" lvl="0" indent="0" algn="l" defTabSz="457200" rtl="0" eaLnBrk="1" fontAlgn="auto" latinLnBrk="0" hangingPunct="1">
                <a:lnSpc>
                  <a:spcPct val="107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t>Tallahassee</a:t>
              </a:r>
              <a:endPar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Times New Roman" panose="02020603050405020304" pitchFamily="18" charset="0"/>
              </a:endParaRPr>
            </a:p>
          </p:txBody>
        </p:sp>
      </p:grpSp>
      <p:grpSp>
        <p:nvGrpSpPr>
          <p:cNvPr id="14" name="Group 13">
            <a:extLst>
              <a:ext uri="{FF2B5EF4-FFF2-40B4-BE49-F238E27FC236}">
                <a16:creationId xmlns:a16="http://schemas.microsoft.com/office/drawing/2014/main" id="{42DE8C46-9F5A-42F0-90E0-481FF521AB7D}"/>
              </a:ext>
            </a:extLst>
          </p:cNvPr>
          <p:cNvGrpSpPr/>
          <p:nvPr/>
        </p:nvGrpSpPr>
        <p:grpSpPr>
          <a:xfrm>
            <a:off x="10448925" y="333374"/>
            <a:ext cx="704850" cy="590551"/>
            <a:chOff x="9801225" y="2181224"/>
            <a:chExt cx="2171639" cy="2262256"/>
          </a:xfrm>
        </p:grpSpPr>
        <p:pic>
          <p:nvPicPr>
            <p:cNvPr id="15" name="Picture 14">
              <a:extLst>
                <a:ext uri="{FF2B5EF4-FFF2-40B4-BE49-F238E27FC236}">
                  <a16:creationId xmlns:a16="http://schemas.microsoft.com/office/drawing/2014/main" id="{3010A811-CC2E-4EB9-8B1C-AB02033907EA}"/>
                </a:ext>
              </a:extLst>
            </p:cNvPr>
            <p:cNvPicPr/>
            <p:nvPr/>
          </p:nvPicPr>
          <p:blipFill rotWithShape="1">
            <a:blip r:embed="rId2" cstate="print">
              <a:extLst>
                <a:ext uri="{28A0092B-C50C-407E-A947-70E740481C1C}">
                  <a14:useLocalDpi xmlns:a14="http://schemas.microsoft.com/office/drawing/2010/main" val="0"/>
                </a:ext>
              </a:extLst>
            </a:blip>
            <a:srcRect l="1499" t="7997" r="65008" b="11719"/>
            <a:stretch/>
          </p:blipFill>
          <p:spPr bwMode="auto">
            <a:xfrm>
              <a:off x="9801225" y="2181224"/>
              <a:ext cx="2050328" cy="2262255"/>
            </a:xfrm>
            <a:prstGeom prst="rect">
              <a:avLst/>
            </a:prstGeom>
            <a:ln>
              <a:noFill/>
            </a:ln>
            <a:extLst>
              <a:ext uri="{53640926-AAD7-44D8-BBD7-CCE9431645EC}">
                <a14:shadowObscured xmlns:a14="http://schemas.microsoft.com/office/drawing/2010/main"/>
              </a:ext>
            </a:extLst>
          </p:spPr>
        </p:pic>
        <p:sp>
          <p:nvSpPr>
            <p:cNvPr id="16" name="Rectangle 15">
              <a:extLst>
                <a:ext uri="{FF2B5EF4-FFF2-40B4-BE49-F238E27FC236}">
                  <a16:creationId xmlns:a16="http://schemas.microsoft.com/office/drawing/2014/main" id="{478A7941-528A-42BD-BB26-A2B232247C25}"/>
                </a:ext>
              </a:extLst>
            </p:cNvPr>
            <p:cNvSpPr/>
            <p:nvPr/>
          </p:nvSpPr>
          <p:spPr>
            <a:xfrm>
              <a:off x="10841356" y="3356381"/>
              <a:ext cx="1010196" cy="1087099"/>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7" name="Picture 16" descr="A close up of a logo&#10;&#10;Description automatically generated">
              <a:extLst>
                <a:ext uri="{FF2B5EF4-FFF2-40B4-BE49-F238E27FC236}">
                  <a16:creationId xmlns:a16="http://schemas.microsoft.com/office/drawing/2014/main" id="{2FCCA8FC-A948-4AA8-BF7F-C4497F0B2EA9}"/>
                </a:ext>
              </a:extLst>
            </p:cNvPr>
            <p:cNvPicPr>
              <a:picLocks noChangeAspect="1"/>
            </p:cNvPicPr>
            <p:nvPr/>
          </p:nvPicPr>
          <p:blipFill>
            <a:blip r:embed="rId3">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538823" y="3260591"/>
              <a:ext cx="1434041" cy="1146703"/>
            </a:xfrm>
            <a:prstGeom prst="rect">
              <a:avLst/>
            </a:prstGeom>
          </p:spPr>
        </p:pic>
      </p:grpSp>
    </p:spTree>
    <p:extLst>
      <p:ext uri="{BB962C8B-B14F-4D97-AF65-F5344CB8AC3E}">
        <p14:creationId xmlns:p14="http://schemas.microsoft.com/office/powerpoint/2010/main" val="483681760"/>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001">
            <a:extLst>
              <a:ext uri="{FF2B5EF4-FFF2-40B4-BE49-F238E27FC236}">
                <a16:creationId xmlns:a16="http://schemas.microsoft.com/office/drawing/2014/main" id="{EB2C22DF-FEDA-4508-B10F-36330DE56D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5038" y="5906378"/>
            <a:ext cx="5063793" cy="636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40F63ADD-D0B8-4EF7-8417-79CFB81A1A7C}"/>
              </a:ext>
            </a:extLst>
          </p:cNvPr>
          <p:cNvSpPr/>
          <p:nvPr/>
        </p:nvSpPr>
        <p:spPr>
          <a:xfrm>
            <a:off x="1839190" y="4856602"/>
            <a:ext cx="8670130" cy="584775"/>
          </a:xfrm>
          <a:prstGeom prst="rect">
            <a:avLst/>
          </a:prstGeom>
        </p:spPr>
        <p:txBody>
          <a:bodyPr wrap="none">
            <a:spAutoFit/>
          </a:bodyPr>
          <a:lstStyle/>
          <a:p>
            <a:r>
              <a:rPr lang="en-US" dirty="0">
                <a:solidFill>
                  <a:srgbClr val="000000"/>
                </a:solidFill>
                <a:latin typeface="Verdana" panose="020B0604030504040204" pitchFamily="34" charset="0"/>
              </a:rPr>
              <a:t> </a:t>
            </a:r>
            <a:r>
              <a:rPr lang="en-US" sz="32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https://www.surveymonkey.com/r/ZFRP75P</a:t>
            </a:r>
            <a:endParaRPr lang="en-US" sz="32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2050" name="Picture 2" descr="INMA: Good survey response rates require innovation, investment">
            <a:extLst>
              <a:ext uri="{FF2B5EF4-FFF2-40B4-BE49-F238E27FC236}">
                <a16:creationId xmlns:a16="http://schemas.microsoft.com/office/drawing/2014/main" id="{AC7C625A-171A-4938-AAAB-CB87ECA806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975" y="425253"/>
            <a:ext cx="7191865" cy="383566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33E4A8B2-8D52-4A2B-A92A-27D2054B32B8}"/>
              </a:ext>
            </a:extLst>
          </p:cNvPr>
          <p:cNvSpPr/>
          <p:nvPr/>
        </p:nvSpPr>
        <p:spPr>
          <a:xfrm>
            <a:off x="6595590" y="1089376"/>
            <a:ext cx="4816650" cy="2062103"/>
          </a:xfrm>
          <a:prstGeom prst="rect">
            <a:avLst/>
          </a:prstGeom>
        </p:spPr>
        <p:txBody>
          <a:bodyPr wrap="square">
            <a:spAutoFit/>
          </a:bodyPr>
          <a:lstStyle/>
          <a:p>
            <a:pPr algn="r"/>
            <a:r>
              <a:rPr lang="en-US" sz="3200" b="1" dirty="0">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Please don’t forget to take a few minutes to give us feedback about tonight's meeting</a:t>
            </a:r>
          </a:p>
        </p:txBody>
      </p:sp>
    </p:spTree>
    <p:extLst>
      <p:ext uri="{BB962C8B-B14F-4D97-AF65-F5344CB8AC3E}">
        <p14:creationId xmlns:p14="http://schemas.microsoft.com/office/powerpoint/2010/main" val="3351031261"/>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DBAA376-BEDE-4D83-9B1D-6498D8562934}"/>
              </a:ext>
            </a:extLst>
          </p:cNvPr>
          <p:cNvGrpSpPr/>
          <p:nvPr/>
        </p:nvGrpSpPr>
        <p:grpSpPr>
          <a:xfrm>
            <a:off x="10448925" y="333374"/>
            <a:ext cx="704850" cy="590551"/>
            <a:chOff x="9801225" y="2181224"/>
            <a:chExt cx="2171639" cy="2262256"/>
          </a:xfrm>
        </p:grpSpPr>
        <p:pic>
          <p:nvPicPr>
            <p:cNvPr id="8" name="Picture 7">
              <a:extLst>
                <a:ext uri="{FF2B5EF4-FFF2-40B4-BE49-F238E27FC236}">
                  <a16:creationId xmlns:a16="http://schemas.microsoft.com/office/drawing/2014/main" id="{49F5710D-FBB0-4B42-AE32-333013D7896A}"/>
                </a:ext>
              </a:extLst>
            </p:cNvPr>
            <p:cNvPicPr/>
            <p:nvPr/>
          </p:nvPicPr>
          <p:blipFill rotWithShape="1">
            <a:blip r:embed="rId2" cstate="print">
              <a:extLst>
                <a:ext uri="{28A0092B-C50C-407E-A947-70E740481C1C}">
                  <a14:useLocalDpi xmlns:a14="http://schemas.microsoft.com/office/drawing/2010/main" val="0"/>
                </a:ext>
              </a:extLst>
            </a:blip>
            <a:srcRect l="1499" t="7997" r="65008" b="11719"/>
            <a:stretch/>
          </p:blipFill>
          <p:spPr bwMode="auto">
            <a:xfrm>
              <a:off x="9801225" y="2181224"/>
              <a:ext cx="2050328" cy="2262255"/>
            </a:xfrm>
            <a:prstGeom prst="rect">
              <a:avLst/>
            </a:prstGeom>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E278E561-5DA8-4E8D-9975-866DA6B0FC76}"/>
                </a:ext>
              </a:extLst>
            </p:cNvPr>
            <p:cNvSpPr/>
            <p:nvPr/>
          </p:nvSpPr>
          <p:spPr>
            <a:xfrm>
              <a:off x="10841356" y="3356381"/>
              <a:ext cx="1010196" cy="1087099"/>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close up of a logo&#10;&#10;Description automatically generated">
              <a:extLst>
                <a:ext uri="{FF2B5EF4-FFF2-40B4-BE49-F238E27FC236}">
                  <a16:creationId xmlns:a16="http://schemas.microsoft.com/office/drawing/2014/main" id="{BB9BD0F1-E83E-4C49-9593-4EE7A7C684C2}"/>
                </a:ext>
              </a:extLst>
            </p:cNvPr>
            <p:cNvPicPr>
              <a:picLocks noChangeAspect="1"/>
            </p:cNvPicPr>
            <p:nvPr/>
          </p:nvPicPr>
          <p:blipFill>
            <a:blip r:embed="rId3">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538823" y="3260591"/>
              <a:ext cx="1434041" cy="1146703"/>
            </a:xfrm>
            <a:prstGeom prst="rect">
              <a:avLst/>
            </a:prstGeom>
          </p:spPr>
        </p:pic>
      </p:grpSp>
      <p:grpSp>
        <p:nvGrpSpPr>
          <p:cNvPr id="7" name="Group 6">
            <a:extLst>
              <a:ext uri="{FF2B5EF4-FFF2-40B4-BE49-F238E27FC236}">
                <a16:creationId xmlns:a16="http://schemas.microsoft.com/office/drawing/2014/main" id="{D37B6E14-2300-4641-A60A-2BBAA0246E5B}"/>
              </a:ext>
            </a:extLst>
          </p:cNvPr>
          <p:cNvGrpSpPr/>
          <p:nvPr/>
        </p:nvGrpSpPr>
        <p:grpSpPr>
          <a:xfrm>
            <a:off x="2832753" y="1955876"/>
            <a:ext cx="5977467" cy="2937664"/>
            <a:chOff x="2832753" y="1955876"/>
            <a:chExt cx="5977467" cy="2937664"/>
          </a:xfrm>
        </p:grpSpPr>
        <p:grpSp>
          <p:nvGrpSpPr>
            <p:cNvPr id="9" name="Group 8">
              <a:extLst>
                <a:ext uri="{FF2B5EF4-FFF2-40B4-BE49-F238E27FC236}">
                  <a16:creationId xmlns:a16="http://schemas.microsoft.com/office/drawing/2014/main" id="{490C7D53-A581-415A-8260-C5CBA63E27C3}"/>
                </a:ext>
              </a:extLst>
            </p:cNvPr>
            <p:cNvGrpSpPr/>
            <p:nvPr/>
          </p:nvGrpSpPr>
          <p:grpSpPr>
            <a:xfrm>
              <a:off x="2832753" y="1955876"/>
              <a:ext cx="2342562" cy="2817826"/>
              <a:chOff x="3190972" y="4685340"/>
              <a:chExt cx="1786891" cy="1868170"/>
            </a:xfrm>
          </p:grpSpPr>
          <p:sp>
            <p:nvSpPr>
              <p:cNvPr id="13" name="Rectangle 12">
                <a:extLst>
                  <a:ext uri="{FF2B5EF4-FFF2-40B4-BE49-F238E27FC236}">
                    <a16:creationId xmlns:a16="http://schemas.microsoft.com/office/drawing/2014/main" id="{8AC466F7-D5D9-4B1F-95D2-16E2AF7B9277}"/>
                  </a:ext>
                </a:extLst>
              </p:cNvPr>
              <p:cNvSpPr/>
              <p:nvPr/>
            </p:nvSpPr>
            <p:spPr>
              <a:xfrm>
                <a:off x="3992113" y="5619425"/>
                <a:ext cx="985750" cy="934085"/>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803B114D-B622-484D-BCA9-6C5273F2C2C0}"/>
                  </a:ext>
                </a:extLst>
              </p:cNvPr>
              <p:cNvPicPr/>
              <p:nvPr/>
            </p:nvPicPr>
            <p:blipFill rotWithShape="1">
              <a:blip r:embed="rId2" cstate="print">
                <a:extLst>
                  <a:ext uri="{28A0092B-C50C-407E-A947-70E740481C1C}">
                    <a14:useLocalDpi xmlns:a14="http://schemas.microsoft.com/office/drawing/2010/main" val="0"/>
                  </a:ext>
                </a:extLst>
              </a:blip>
              <a:srcRect r="61733"/>
              <a:stretch/>
            </p:blipFill>
            <p:spPr bwMode="auto">
              <a:xfrm>
                <a:off x="3190972" y="4685340"/>
                <a:ext cx="1786890" cy="1868170"/>
              </a:xfrm>
              <a:prstGeom prst="rect">
                <a:avLst/>
              </a:prstGeom>
              <a:ln>
                <a:noFill/>
              </a:ln>
              <a:extLst>
                <a:ext uri="{53640926-AAD7-44D8-BBD7-CCE9431645EC}">
                  <a14:shadowObscured xmlns:a14="http://schemas.microsoft.com/office/drawing/2010/main"/>
                </a:ext>
              </a:extLst>
            </p:spPr>
          </p:pic>
          <p:sp>
            <p:nvSpPr>
              <p:cNvPr id="15" name="Rectangle 14">
                <a:extLst>
                  <a:ext uri="{FF2B5EF4-FFF2-40B4-BE49-F238E27FC236}">
                    <a16:creationId xmlns:a16="http://schemas.microsoft.com/office/drawing/2014/main" id="{9FE0A39E-B514-49E4-851D-8381B6F5D67B}"/>
                  </a:ext>
                </a:extLst>
              </p:cNvPr>
              <p:cNvSpPr/>
              <p:nvPr/>
            </p:nvSpPr>
            <p:spPr>
              <a:xfrm>
                <a:off x="4049224" y="5591025"/>
                <a:ext cx="740490" cy="843280"/>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6" name="Picture 15" descr="A close up of a logo&#10;&#10;Description automatically generated">
                <a:extLst>
                  <a:ext uri="{FF2B5EF4-FFF2-40B4-BE49-F238E27FC236}">
                    <a16:creationId xmlns:a16="http://schemas.microsoft.com/office/drawing/2014/main" id="{B3341154-08E9-4AC6-839A-3C4CD506D998}"/>
                  </a:ext>
                </a:extLst>
              </p:cNvPr>
              <p:cNvPicPr>
                <a:picLocks noChangeAspect="1"/>
              </p:cNvPicPr>
              <p:nvPr/>
            </p:nvPicPr>
            <p:blipFill>
              <a:blip r:embed="rId3">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3785553" y="5574334"/>
                <a:ext cx="1093877" cy="760244"/>
              </a:xfrm>
              <a:prstGeom prst="rect">
                <a:avLst/>
              </a:prstGeom>
            </p:spPr>
          </p:pic>
        </p:grpSp>
        <p:sp>
          <p:nvSpPr>
            <p:cNvPr id="12" name="Text Box 2">
              <a:extLst>
                <a:ext uri="{FF2B5EF4-FFF2-40B4-BE49-F238E27FC236}">
                  <a16:creationId xmlns:a16="http://schemas.microsoft.com/office/drawing/2014/main" id="{9EC77692-5A64-42CE-9754-2327F7A629A5}"/>
                </a:ext>
              </a:extLst>
            </p:cNvPr>
            <p:cNvSpPr txBox="1">
              <a:spLocks noChangeArrowheads="1"/>
            </p:cNvSpPr>
            <p:nvPr/>
          </p:nvSpPr>
          <p:spPr bwMode="auto">
            <a:xfrm>
              <a:off x="5303798" y="1955876"/>
              <a:ext cx="3506422" cy="2937664"/>
            </a:xfrm>
            <a:prstGeom prst="rect">
              <a:avLst/>
            </a:prstGeom>
            <a:noFill/>
            <a:ln w="9525">
              <a:noFill/>
              <a:miter lim="800000"/>
              <a:headEnd/>
              <a:tailEnd/>
            </a:ln>
          </p:spPr>
          <p:txBody>
            <a:bodyPr rot="0" vert="horz" wrap="square" lIns="91440" tIns="45720" rIns="91440" bIns="45720" anchor="t" anchorCtr="0">
              <a:spAutoFit/>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t>Project </a:t>
              </a:r>
              <a:b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br>
              <a: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t>Management </a:t>
              </a:r>
              <a:b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br>
              <a: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t>Institute</a:t>
              </a:r>
              <a:endPar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Times New Roman" panose="02020603050405020304" pitchFamily="18" charset="0"/>
              </a:endParaRPr>
            </a:p>
            <a:p>
              <a:pPr marL="0" marR="0" lvl="0" indent="0" algn="l" defTabSz="457200" rtl="0" eaLnBrk="1" fontAlgn="auto" latinLnBrk="0" hangingPunct="1">
                <a:lnSpc>
                  <a:spcPct val="107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Arial" panose="020B0604020202020204" pitchFamily="34" charset="0"/>
                </a:rPr>
                <a:t>Tallahassee</a:t>
              </a:r>
              <a:endParaRPr kumimoji="0" lang="en-US" sz="4400" b="0"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Times New Roman" panose="02020603050405020304" pitchFamily="18" charset="0"/>
              </a:endParaRPr>
            </a:p>
          </p:txBody>
        </p:sp>
      </p:grpSp>
    </p:spTree>
    <p:extLst>
      <p:ext uri="{BB962C8B-B14F-4D97-AF65-F5344CB8AC3E}">
        <p14:creationId xmlns:p14="http://schemas.microsoft.com/office/powerpoint/2010/main" val="1631199598"/>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DBAA376-BEDE-4D83-9B1D-6498D8562934}"/>
              </a:ext>
            </a:extLst>
          </p:cNvPr>
          <p:cNvGrpSpPr/>
          <p:nvPr/>
        </p:nvGrpSpPr>
        <p:grpSpPr>
          <a:xfrm>
            <a:off x="10448925" y="333374"/>
            <a:ext cx="704850" cy="590551"/>
            <a:chOff x="9801225" y="2181224"/>
            <a:chExt cx="2171639" cy="2262256"/>
          </a:xfrm>
        </p:grpSpPr>
        <p:pic>
          <p:nvPicPr>
            <p:cNvPr id="8" name="Picture 7">
              <a:extLst>
                <a:ext uri="{FF2B5EF4-FFF2-40B4-BE49-F238E27FC236}">
                  <a16:creationId xmlns:a16="http://schemas.microsoft.com/office/drawing/2014/main" id="{49F5710D-FBB0-4B42-AE32-333013D7896A}"/>
                </a:ext>
              </a:extLst>
            </p:cNvPr>
            <p:cNvPicPr/>
            <p:nvPr/>
          </p:nvPicPr>
          <p:blipFill rotWithShape="1">
            <a:blip r:embed="rId2" cstate="print">
              <a:extLst>
                <a:ext uri="{28A0092B-C50C-407E-A947-70E740481C1C}">
                  <a14:useLocalDpi xmlns:a14="http://schemas.microsoft.com/office/drawing/2010/main" val="0"/>
                </a:ext>
              </a:extLst>
            </a:blip>
            <a:srcRect l="1499" t="7997" r="65008" b="11719"/>
            <a:stretch/>
          </p:blipFill>
          <p:spPr bwMode="auto">
            <a:xfrm>
              <a:off x="9801225" y="2181224"/>
              <a:ext cx="2050328" cy="2262255"/>
            </a:xfrm>
            <a:prstGeom prst="rect">
              <a:avLst/>
            </a:prstGeom>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E278E561-5DA8-4E8D-9975-866DA6B0FC76}"/>
                </a:ext>
              </a:extLst>
            </p:cNvPr>
            <p:cNvSpPr/>
            <p:nvPr/>
          </p:nvSpPr>
          <p:spPr>
            <a:xfrm>
              <a:off x="10841356" y="3356381"/>
              <a:ext cx="1010196" cy="1087099"/>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close up of a logo&#10;&#10;Description automatically generated">
              <a:extLst>
                <a:ext uri="{FF2B5EF4-FFF2-40B4-BE49-F238E27FC236}">
                  <a16:creationId xmlns:a16="http://schemas.microsoft.com/office/drawing/2014/main" id="{BB9BD0F1-E83E-4C49-9593-4EE7A7C684C2}"/>
                </a:ext>
              </a:extLst>
            </p:cNvPr>
            <p:cNvPicPr>
              <a:picLocks noChangeAspect="1"/>
            </p:cNvPicPr>
            <p:nvPr/>
          </p:nvPicPr>
          <p:blipFill>
            <a:blip r:embed="rId3">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538823" y="3260591"/>
              <a:ext cx="1434041" cy="1146703"/>
            </a:xfrm>
            <a:prstGeom prst="rect">
              <a:avLst/>
            </a:prstGeom>
          </p:spPr>
        </p:pic>
      </p:grpSp>
      <p:pic>
        <p:nvPicPr>
          <p:cNvPr id="1026" name="Picture 2" descr="Why Does It Take A Crisis For Companies to Change?">
            <a:extLst>
              <a:ext uri="{FF2B5EF4-FFF2-40B4-BE49-F238E27FC236}">
                <a16:creationId xmlns:a16="http://schemas.microsoft.com/office/drawing/2014/main" id="{E30EDB95-ABC9-42BA-9CD7-501D450557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6068" y="2197553"/>
            <a:ext cx="8563248" cy="428162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6A98CDD-42C4-4F48-984F-D33B7B1B493B}"/>
              </a:ext>
            </a:extLst>
          </p:cNvPr>
          <p:cNvSpPr/>
          <p:nvPr/>
        </p:nvSpPr>
        <p:spPr>
          <a:xfrm>
            <a:off x="2377439" y="782034"/>
            <a:ext cx="6966857" cy="2123658"/>
          </a:xfrm>
          <a:prstGeom prst="rect">
            <a:avLst/>
          </a:prstGeom>
        </p:spPr>
        <p:txBody>
          <a:bodyPr wrap="square">
            <a:spAutoFit/>
          </a:bodyPr>
          <a:lstStyle/>
          <a:p>
            <a:pPr lvl="1" fontAlgn="base">
              <a:spcBef>
                <a:spcPts val="1200"/>
              </a:spcBef>
              <a:spcAft>
                <a:spcPts val="1200"/>
              </a:spcAft>
            </a:pPr>
            <a:r>
              <a:rPr lang="en-US" sz="4400" b="1" dirty="0">
                <a:solidFill>
                  <a:srgbClr val="FF4B4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COVID's Impact on Project Management and Our Local Area</a:t>
            </a:r>
          </a:p>
        </p:txBody>
      </p:sp>
    </p:spTree>
    <p:extLst>
      <p:ext uri="{BB962C8B-B14F-4D97-AF65-F5344CB8AC3E}">
        <p14:creationId xmlns:p14="http://schemas.microsoft.com/office/powerpoint/2010/main" val="1993280366"/>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8CB6679-C53F-4EEE-9976-ED412628221B}"/>
              </a:ext>
            </a:extLst>
          </p:cNvPr>
          <p:cNvGrpSpPr/>
          <p:nvPr/>
        </p:nvGrpSpPr>
        <p:grpSpPr>
          <a:xfrm>
            <a:off x="10448925" y="333374"/>
            <a:ext cx="704850" cy="590551"/>
            <a:chOff x="9801225" y="2181224"/>
            <a:chExt cx="2171639" cy="2262256"/>
          </a:xfrm>
        </p:grpSpPr>
        <p:pic>
          <p:nvPicPr>
            <p:cNvPr id="10" name="Picture 9">
              <a:extLst>
                <a:ext uri="{FF2B5EF4-FFF2-40B4-BE49-F238E27FC236}">
                  <a16:creationId xmlns:a16="http://schemas.microsoft.com/office/drawing/2014/main" id="{F65FFE06-F528-4317-A5C9-1A6DBFA24DB2}"/>
                </a:ext>
              </a:extLst>
            </p:cNvPr>
            <p:cNvPicPr/>
            <p:nvPr/>
          </p:nvPicPr>
          <p:blipFill rotWithShape="1">
            <a:blip r:embed="rId2" cstate="print">
              <a:extLst>
                <a:ext uri="{28A0092B-C50C-407E-A947-70E740481C1C}">
                  <a14:useLocalDpi xmlns:a14="http://schemas.microsoft.com/office/drawing/2010/main" val="0"/>
                </a:ext>
              </a:extLst>
            </a:blip>
            <a:srcRect l="1499" t="7997" r="65008" b="11719"/>
            <a:stretch/>
          </p:blipFill>
          <p:spPr bwMode="auto">
            <a:xfrm>
              <a:off x="9801225" y="2181224"/>
              <a:ext cx="2050328" cy="2262255"/>
            </a:xfrm>
            <a:prstGeom prst="rect">
              <a:avLst/>
            </a:prstGeom>
            <a:ln>
              <a:noFill/>
            </a:ln>
            <a:extLst>
              <a:ext uri="{53640926-AAD7-44D8-BBD7-CCE9431645EC}">
                <a14:shadowObscured xmlns:a14="http://schemas.microsoft.com/office/drawing/2010/main"/>
              </a:ext>
            </a:extLst>
          </p:spPr>
        </p:pic>
        <p:sp>
          <p:nvSpPr>
            <p:cNvPr id="11" name="Rectangle 10">
              <a:extLst>
                <a:ext uri="{FF2B5EF4-FFF2-40B4-BE49-F238E27FC236}">
                  <a16:creationId xmlns:a16="http://schemas.microsoft.com/office/drawing/2014/main" id="{F64C8893-D131-4298-B683-B69C01F81BE5}"/>
                </a:ext>
              </a:extLst>
            </p:cNvPr>
            <p:cNvSpPr/>
            <p:nvPr/>
          </p:nvSpPr>
          <p:spPr>
            <a:xfrm>
              <a:off x="10841356" y="3356381"/>
              <a:ext cx="1010196" cy="1087099"/>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descr="A close up of a logo&#10;&#10;Description automatically generated">
              <a:extLst>
                <a:ext uri="{FF2B5EF4-FFF2-40B4-BE49-F238E27FC236}">
                  <a16:creationId xmlns:a16="http://schemas.microsoft.com/office/drawing/2014/main" id="{DB78269A-A82E-4D46-9FDA-17CD4CFB3D4D}"/>
                </a:ext>
              </a:extLst>
            </p:cNvPr>
            <p:cNvPicPr>
              <a:picLocks noChangeAspect="1"/>
            </p:cNvPicPr>
            <p:nvPr/>
          </p:nvPicPr>
          <p:blipFill>
            <a:blip r:embed="rId3">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538823" y="3260591"/>
              <a:ext cx="1434041" cy="1146703"/>
            </a:xfrm>
            <a:prstGeom prst="rect">
              <a:avLst/>
            </a:prstGeom>
          </p:spPr>
        </p:pic>
      </p:grpSp>
      <p:pic>
        <p:nvPicPr>
          <p:cNvPr id="7174" name="Picture 6" descr="Slegaitis, E. / Welcome">
            <a:extLst>
              <a:ext uri="{FF2B5EF4-FFF2-40B4-BE49-F238E27FC236}">
                <a16:creationId xmlns:a16="http://schemas.microsoft.com/office/drawing/2014/main" id="{EADF3403-F3D3-4B2F-82F0-BFDA709B28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016" y="1489471"/>
            <a:ext cx="11127968" cy="4265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1624153"/>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801F0DFD-1E02-499F-844A-B96436F18AC5}"/>
              </a:ext>
            </a:extLst>
          </p:cNvPr>
          <p:cNvSpPr txBox="1"/>
          <p:nvPr/>
        </p:nvSpPr>
        <p:spPr>
          <a:xfrm>
            <a:off x="579179" y="3475480"/>
            <a:ext cx="11033642" cy="2999118"/>
          </a:xfrm>
          <a:prstGeom prst="rect">
            <a:avLst/>
          </a:prstGeom>
        </p:spPr>
        <p:txBody>
          <a:bodyPr vert="horz" lIns="91440" tIns="45720" rIns="91440" bIns="45720" rtlCol="0" anchor="b">
            <a:noAutofit/>
          </a:bodyPr>
          <a:lstStyle/>
          <a:p>
            <a:pPr marL="571500" indent="-571500" defTabSz="457200">
              <a:spcBef>
                <a:spcPts val="600"/>
              </a:spcBef>
              <a:spcAft>
                <a:spcPts val="600"/>
              </a:spcAft>
              <a:buClr>
                <a:srgbClr val="92D050"/>
              </a:buClr>
              <a:buFont typeface="Wingdings" panose="05000000000000000000" pitchFamily="2" charset="2"/>
              <a:buChar char="ü"/>
            </a:pPr>
            <a:r>
              <a:rPr lang="en-US" sz="3600" dirty="0">
                <a:solidFill>
                  <a:prstClr val="white"/>
                </a:solidFill>
                <a:latin typeface="Arial" panose="020B0604020202020204" pitchFamily="34" charset="0"/>
                <a:cs typeface="Arial" panose="020B0604020202020204" pitchFamily="34" charset="0"/>
              </a:rPr>
              <a:t>Director of Volunteers</a:t>
            </a:r>
          </a:p>
          <a:p>
            <a:pPr marL="571500" indent="-571500" defTabSz="457200">
              <a:spcBef>
                <a:spcPts val="600"/>
              </a:spcBef>
              <a:spcAft>
                <a:spcPts val="600"/>
              </a:spcAft>
              <a:buClr>
                <a:srgbClr val="92D050"/>
              </a:buClr>
              <a:buFont typeface="Wingdings" panose="05000000000000000000" pitchFamily="2" charset="2"/>
              <a:buChar char="ü"/>
            </a:pPr>
            <a:r>
              <a:rPr lang="en-US" sz="3600" dirty="0">
                <a:solidFill>
                  <a:prstClr val="white"/>
                </a:solidFill>
                <a:latin typeface="Arial" panose="020B0604020202020204" pitchFamily="34" charset="0"/>
                <a:cs typeface="Arial" panose="020B0604020202020204" pitchFamily="34" charset="0"/>
              </a:rPr>
              <a:t>Marketing Skills </a:t>
            </a:r>
          </a:p>
          <a:p>
            <a:pPr marL="571500" indent="-571500" defTabSz="457200">
              <a:spcBef>
                <a:spcPts val="600"/>
              </a:spcBef>
              <a:spcAft>
                <a:spcPts val="600"/>
              </a:spcAft>
              <a:buClr>
                <a:srgbClr val="92D050"/>
              </a:buClr>
              <a:buFont typeface="Wingdings" panose="05000000000000000000" pitchFamily="2" charset="2"/>
              <a:buChar char="ü"/>
            </a:pPr>
            <a:r>
              <a:rPr lang="en-US" sz="3600" dirty="0">
                <a:solidFill>
                  <a:prstClr val="white"/>
                </a:solidFill>
                <a:latin typeface="Arial" panose="020B0604020202020204" pitchFamily="34" charset="0"/>
                <a:cs typeface="Arial" panose="020B0604020202020204" pitchFamily="34" charset="0"/>
              </a:rPr>
              <a:t>Membership Committee</a:t>
            </a:r>
          </a:p>
          <a:p>
            <a:pPr marL="571500" indent="-571500" defTabSz="457200">
              <a:spcBef>
                <a:spcPts val="600"/>
              </a:spcBef>
              <a:spcAft>
                <a:spcPts val="600"/>
              </a:spcAft>
              <a:buClr>
                <a:srgbClr val="92D050"/>
              </a:buClr>
              <a:buFont typeface="Wingdings" panose="05000000000000000000" pitchFamily="2" charset="2"/>
              <a:buChar char="ü"/>
            </a:pPr>
            <a:r>
              <a:rPr lang="en-US" sz="3600" dirty="0">
                <a:solidFill>
                  <a:prstClr val="white"/>
                </a:solidFill>
                <a:latin typeface="Arial" panose="020B0604020202020204" pitchFamily="34" charset="0"/>
                <a:cs typeface="Arial" panose="020B0604020202020204" pitchFamily="34" charset="0"/>
              </a:rPr>
              <a:t>Communication Committee </a:t>
            </a:r>
          </a:p>
          <a:p>
            <a:pPr marL="571500" indent="-571500" defTabSz="457200">
              <a:spcBef>
                <a:spcPts val="600"/>
              </a:spcBef>
              <a:spcAft>
                <a:spcPts val="600"/>
              </a:spcAft>
              <a:buClr>
                <a:srgbClr val="92D050"/>
              </a:buClr>
              <a:buFont typeface="Wingdings" panose="05000000000000000000" pitchFamily="2" charset="2"/>
              <a:buChar char="ü"/>
            </a:pPr>
            <a:r>
              <a:rPr lang="en-US" sz="3600" dirty="0">
                <a:solidFill>
                  <a:prstClr val="white"/>
                </a:solidFill>
                <a:latin typeface="Arial" panose="020B0604020202020204" pitchFamily="34" charset="0"/>
                <a:cs typeface="Arial" panose="020B0604020202020204" pitchFamily="34" charset="0"/>
              </a:rPr>
              <a:t>Professional Development Committee</a:t>
            </a:r>
          </a:p>
        </p:txBody>
      </p:sp>
      <p:grpSp>
        <p:nvGrpSpPr>
          <p:cNvPr id="4" name="Group 3">
            <a:extLst>
              <a:ext uri="{FF2B5EF4-FFF2-40B4-BE49-F238E27FC236}">
                <a16:creationId xmlns:a16="http://schemas.microsoft.com/office/drawing/2014/main" id="{4ACED4A9-EEC7-4B7F-9CA7-396FE6AC4419}"/>
              </a:ext>
            </a:extLst>
          </p:cNvPr>
          <p:cNvGrpSpPr/>
          <p:nvPr/>
        </p:nvGrpSpPr>
        <p:grpSpPr>
          <a:xfrm>
            <a:off x="8111432" y="1882961"/>
            <a:ext cx="3002969" cy="3568013"/>
            <a:chOff x="6980480" y="1882961"/>
            <a:chExt cx="3002969" cy="3568013"/>
          </a:xfrm>
        </p:grpSpPr>
        <p:pic>
          <p:nvPicPr>
            <p:cNvPr id="2054" name="Picture 6" descr="We Need You: Harvest Issue - The Times">
              <a:extLst>
                <a:ext uri="{FF2B5EF4-FFF2-40B4-BE49-F238E27FC236}">
                  <a16:creationId xmlns:a16="http://schemas.microsoft.com/office/drawing/2014/main" id="{FF0967A9-BE3D-4A79-BCDB-E9B1FE6019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0480" y="3953024"/>
              <a:ext cx="3002969" cy="149795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Call for Committee Member Nominations - American Society of ...">
              <a:extLst>
                <a:ext uri="{FF2B5EF4-FFF2-40B4-BE49-F238E27FC236}">
                  <a16:creationId xmlns:a16="http://schemas.microsoft.com/office/drawing/2014/main" id="{C56FCE1D-511D-4AB2-BEE9-DA1AAB334B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0480" y="1882961"/>
              <a:ext cx="3002969" cy="207477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Group 14">
            <a:extLst>
              <a:ext uri="{FF2B5EF4-FFF2-40B4-BE49-F238E27FC236}">
                <a16:creationId xmlns:a16="http://schemas.microsoft.com/office/drawing/2014/main" id="{B3729673-B1EB-4F0F-804C-74F9D3CC6458}"/>
              </a:ext>
            </a:extLst>
          </p:cNvPr>
          <p:cNvGrpSpPr/>
          <p:nvPr/>
        </p:nvGrpSpPr>
        <p:grpSpPr>
          <a:xfrm>
            <a:off x="10448925" y="333374"/>
            <a:ext cx="704850" cy="590551"/>
            <a:chOff x="9801225" y="2181224"/>
            <a:chExt cx="2171639" cy="2262256"/>
          </a:xfrm>
        </p:grpSpPr>
        <p:pic>
          <p:nvPicPr>
            <p:cNvPr id="16" name="Picture 15">
              <a:extLst>
                <a:ext uri="{FF2B5EF4-FFF2-40B4-BE49-F238E27FC236}">
                  <a16:creationId xmlns:a16="http://schemas.microsoft.com/office/drawing/2014/main" id="{92AE608C-CD41-4433-B691-B1A25D8FDEAE}"/>
                </a:ext>
              </a:extLst>
            </p:cNvPr>
            <p:cNvPicPr/>
            <p:nvPr/>
          </p:nvPicPr>
          <p:blipFill rotWithShape="1">
            <a:blip r:embed="rId4" cstate="print">
              <a:extLst>
                <a:ext uri="{28A0092B-C50C-407E-A947-70E740481C1C}">
                  <a14:useLocalDpi xmlns:a14="http://schemas.microsoft.com/office/drawing/2010/main" val="0"/>
                </a:ext>
              </a:extLst>
            </a:blip>
            <a:srcRect l="1499" t="7997" r="65008" b="11719"/>
            <a:stretch/>
          </p:blipFill>
          <p:spPr bwMode="auto">
            <a:xfrm>
              <a:off x="9801225" y="2181224"/>
              <a:ext cx="2050328" cy="2262255"/>
            </a:xfrm>
            <a:prstGeom prst="rect">
              <a:avLst/>
            </a:prstGeom>
            <a:ln>
              <a:noFill/>
            </a:ln>
            <a:extLst>
              <a:ext uri="{53640926-AAD7-44D8-BBD7-CCE9431645EC}">
                <a14:shadowObscured xmlns:a14="http://schemas.microsoft.com/office/drawing/2010/main"/>
              </a:ext>
            </a:extLst>
          </p:spPr>
        </p:pic>
        <p:sp>
          <p:nvSpPr>
            <p:cNvPr id="17" name="Rectangle 16">
              <a:extLst>
                <a:ext uri="{FF2B5EF4-FFF2-40B4-BE49-F238E27FC236}">
                  <a16:creationId xmlns:a16="http://schemas.microsoft.com/office/drawing/2014/main" id="{0DA597DA-1798-4628-8982-DD7D4096FE24}"/>
                </a:ext>
              </a:extLst>
            </p:cNvPr>
            <p:cNvSpPr/>
            <p:nvPr/>
          </p:nvSpPr>
          <p:spPr>
            <a:xfrm>
              <a:off x="10841356" y="3356381"/>
              <a:ext cx="1010196" cy="1087099"/>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9" name="Picture 18" descr="A close up of a logo&#10;&#10;Description automatically generated">
              <a:extLst>
                <a:ext uri="{FF2B5EF4-FFF2-40B4-BE49-F238E27FC236}">
                  <a16:creationId xmlns:a16="http://schemas.microsoft.com/office/drawing/2014/main" id="{53EFFEC7-DDCA-4492-AF1B-3AC5728BA32A}"/>
                </a:ext>
              </a:extLst>
            </p:cNvPr>
            <p:cNvPicPr>
              <a:picLocks noChangeAspect="1"/>
            </p:cNvPicPr>
            <p:nvPr/>
          </p:nvPicPr>
          <p:blipFill>
            <a:blip r:embed="rId5">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538823" y="3260591"/>
              <a:ext cx="1434041" cy="1146703"/>
            </a:xfrm>
            <a:prstGeom prst="rect">
              <a:avLst/>
            </a:prstGeom>
          </p:spPr>
        </p:pic>
      </p:grpSp>
      <p:sp>
        <p:nvSpPr>
          <p:cNvPr id="2" name="Rectangle 1">
            <a:extLst>
              <a:ext uri="{FF2B5EF4-FFF2-40B4-BE49-F238E27FC236}">
                <a16:creationId xmlns:a16="http://schemas.microsoft.com/office/drawing/2014/main" id="{1CE2297B-4C22-45E3-ABBE-04AF27771C76}"/>
              </a:ext>
            </a:extLst>
          </p:cNvPr>
          <p:cNvSpPr/>
          <p:nvPr/>
        </p:nvSpPr>
        <p:spPr>
          <a:xfrm>
            <a:off x="371615" y="333374"/>
            <a:ext cx="7884111" cy="1754326"/>
          </a:xfrm>
          <a:prstGeom prst="rect">
            <a:avLst/>
          </a:prstGeom>
        </p:spPr>
        <p:txBody>
          <a:bodyPr wrap="square">
            <a:spAutoFit/>
          </a:bodyPr>
          <a:lstStyle/>
          <a:p>
            <a:pPr defTabSz="457200" fontAlgn="base"/>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Open Volunteer &amp; Committee Positions </a:t>
            </a:r>
          </a:p>
        </p:txBody>
      </p:sp>
    </p:spTree>
    <p:extLst>
      <p:ext uri="{BB962C8B-B14F-4D97-AF65-F5344CB8AC3E}">
        <p14:creationId xmlns:p14="http://schemas.microsoft.com/office/powerpoint/2010/main" val="3588996036"/>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86" name="Picture 85">
            <a:extLst>
              <a:ext uri="{FF2B5EF4-FFF2-40B4-BE49-F238E27FC236}">
                <a16:creationId xmlns:a16="http://schemas.microsoft.com/office/drawing/2014/main" id="{5B89E5C5-A037-45B3-9D37-3658914D479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88" name="Picture 87">
            <a:extLst>
              <a:ext uri="{FF2B5EF4-FFF2-40B4-BE49-F238E27FC236}">
                <a16:creationId xmlns:a16="http://schemas.microsoft.com/office/drawing/2014/main" id="{5ACB93B0-521E-443D-9750-AFCFDDB3E80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90" name="Oval 89">
            <a:extLst>
              <a:ext uri="{FF2B5EF4-FFF2-40B4-BE49-F238E27FC236}">
                <a16:creationId xmlns:a16="http://schemas.microsoft.com/office/drawing/2014/main" id="{DA1DAC79-DDBA-4382-9D43-6E5F685BE5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5878"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2" name="Picture 91">
            <a:extLst>
              <a:ext uri="{FF2B5EF4-FFF2-40B4-BE49-F238E27FC236}">
                <a16:creationId xmlns:a16="http://schemas.microsoft.com/office/drawing/2014/main" id="{E0880F10-995F-4F01-A83B-7ECDB7BE790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94" name="Picture 93">
            <a:extLst>
              <a:ext uri="{FF2B5EF4-FFF2-40B4-BE49-F238E27FC236}">
                <a16:creationId xmlns:a16="http://schemas.microsoft.com/office/drawing/2014/main" id="{A2D49266-1F08-40F2-B0E1-1D919DCB578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96" name="Rectangle 95">
            <a:extLst>
              <a:ext uri="{FF2B5EF4-FFF2-40B4-BE49-F238E27FC236}">
                <a16:creationId xmlns:a16="http://schemas.microsoft.com/office/drawing/2014/main" id="{6AACA73D-178F-4CFC-99E3-9F4FCBBDBA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98" name="Rectangle 97">
            <a:extLst>
              <a:ext uri="{FF2B5EF4-FFF2-40B4-BE49-F238E27FC236}">
                <a16:creationId xmlns:a16="http://schemas.microsoft.com/office/drawing/2014/main" id="{52B1435E-BAB8-43AB-AF6A-C15D437DCB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Rectangle 2">
            <a:extLst>
              <a:ext uri="{FF2B5EF4-FFF2-40B4-BE49-F238E27FC236}">
                <a16:creationId xmlns:a16="http://schemas.microsoft.com/office/drawing/2014/main" id="{17B5554C-5AC2-46F7-AF06-17FDBCD97404}"/>
              </a:ext>
            </a:extLst>
          </p:cNvPr>
          <p:cNvSpPr/>
          <p:nvPr/>
        </p:nvSpPr>
        <p:spPr>
          <a:xfrm>
            <a:off x="393702" y="2720856"/>
            <a:ext cx="11404596" cy="2708434"/>
          </a:xfrm>
          <a:prstGeom prst="rect">
            <a:avLst/>
          </a:prstGeom>
        </p:spPr>
        <p:txBody>
          <a:bodyPr wrap="square">
            <a:spAutoFit/>
          </a:bodyPr>
          <a:lstStyle/>
          <a:p>
            <a:pPr marL="0" marR="0" lvl="0" indent="0" algn="l" defTabSz="4572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endParaRPr>
          </a:p>
          <a:p>
            <a:pPr marL="571500" marR="0" lvl="0" indent="-571500" defTabSz="457200" fontAlgn="auto">
              <a:lnSpc>
                <a:spcPct val="100000"/>
              </a:lnSpc>
              <a:spcBef>
                <a:spcPts val="600"/>
              </a:spcBef>
              <a:spcAft>
                <a:spcPts val="600"/>
              </a:spcAft>
              <a:buClr>
                <a:srgbClr val="92D050"/>
              </a:buClr>
              <a:buSzTx/>
              <a:buFont typeface="Wingdings" panose="05000000000000000000" pitchFamily="2" charset="2"/>
              <a:buChar char="ü"/>
              <a:tabLst/>
              <a:defRPr/>
            </a:pPr>
            <a:r>
              <a:rPr lang="en-US" sz="3600" dirty="0">
                <a:solidFill>
                  <a:prstClr val="white"/>
                </a:solidFill>
                <a:latin typeface="Arial" panose="020B0604020202020204" pitchFamily="34" charset="0"/>
                <a:cs typeface="Arial" panose="020B0604020202020204" pitchFamily="34" charset="0"/>
              </a:rPr>
              <a:t>Vice President of Finance</a:t>
            </a:r>
          </a:p>
          <a:p>
            <a:pPr marL="571500" marR="0" lvl="0" indent="-571500" defTabSz="457200" fontAlgn="auto">
              <a:lnSpc>
                <a:spcPct val="100000"/>
              </a:lnSpc>
              <a:spcBef>
                <a:spcPts val="600"/>
              </a:spcBef>
              <a:spcAft>
                <a:spcPts val="600"/>
              </a:spcAft>
              <a:buClr>
                <a:srgbClr val="92D050"/>
              </a:buClr>
              <a:buSzTx/>
              <a:buFont typeface="Wingdings" panose="05000000000000000000" pitchFamily="2" charset="2"/>
              <a:buChar char="ü"/>
              <a:tabLst/>
              <a:defRPr/>
            </a:pPr>
            <a:r>
              <a:rPr lang="en-US" sz="3600" dirty="0">
                <a:solidFill>
                  <a:prstClr val="white"/>
                </a:solidFill>
                <a:latin typeface="Arial" panose="020B0604020202020204" pitchFamily="34" charset="0"/>
                <a:cs typeface="Arial" panose="020B0604020202020204" pitchFamily="34" charset="0"/>
              </a:rPr>
              <a:t>Vice President of Membership</a:t>
            </a:r>
          </a:p>
          <a:p>
            <a:pPr marL="571500" marR="0" lvl="0" indent="-571500" defTabSz="457200" fontAlgn="auto">
              <a:lnSpc>
                <a:spcPct val="100000"/>
              </a:lnSpc>
              <a:spcBef>
                <a:spcPts val="600"/>
              </a:spcBef>
              <a:spcAft>
                <a:spcPts val="600"/>
              </a:spcAft>
              <a:buClr>
                <a:srgbClr val="92D050"/>
              </a:buClr>
              <a:buSzTx/>
              <a:buFont typeface="Wingdings" panose="05000000000000000000" pitchFamily="2" charset="2"/>
              <a:buChar char="ü"/>
              <a:tabLst/>
              <a:defRPr/>
            </a:pPr>
            <a:r>
              <a:rPr lang="en-US" sz="3600" dirty="0">
                <a:solidFill>
                  <a:prstClr val="white"/>
                </a:solidFill>
                <a:latin typeface="Arial" panose="020B0604020202020204" pitchFamily="34" charset="0"/>
                <a:cs typeface="Arial" panose="020B0604020202020204" pitchFamily="34" charset="0"/>
              </a:rPr>
              <a:t>Vice President of Professional Development</a:t>
            </a:r>
          </a:p>
        </p:txBody>
      </p:sp>
      <p:sp>
        <p:nvSpPr>
          <p:cNvPr id="4" name="Rectangle 3">
            <a:extLst>
              <a:ext uri="{FF2B5EF4-FFF2-40B4-BE49-F238E27FC236}">
                <a16:creationId xmlns:a16="http://schemas.microsoft.com/office/drawing/2014/main" id="{D3BAC4D9-AAF6-4AF2-85B8-4B0779586C2D}"/>
              </a:ext>
            </a:extLst>
          </p:cNvPr>
          <p:cNvSpPr/>
          <p:nvPr/>
        </p:nvSpPr>
        <p:spPr>
          <a:xfrm>
            <a:off x="402543" y="510837"/>
            <a:ext cx="4993675" cy="923330"/>
          </a:xfrm>
          <a:prstGeom prst="rect">
            <a:avLst/>
          </a:prstGeom>
        </p:spPr>
        <p:txBody>
          <a:bodyPr wrap="none">
            <a:spAutoFit/>
          </a:bodyPr>
          <a:lstStyle/>
          <a:p>
            <a:pPr marR="0" lvl="0" indent="0" defTabSz="457200" fontAlgn="base">
              <a:lnSpc>
                <a:spcPct val="100000"/>
              </a:lnSpc>
              <a:spcBef>
                <a:spcPts val="0"/>
              </a:spcBef>
              <a:spcAft>
                <a:spcPts val="0"/>
              </a:spcAft>
              <a:buClrTx/>
              <a:buSzTx/>
              <a:buFontTx/>
              <a:buNone/>
              <a:tabLst/>
              <a:defRPr/>
            </a:pPr>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2020 Elections</a:t>
            </a:r>
          </a:p>
        </p:txBody>
      </p:sp>
      <p:pic>
        <p:nvPicPr>
          <p:cNvPr id="13" name="Picture 4" descr="How Infocyte is Helping Prevent Election Hacking in Texas with ...">
            <a:extLst>
              <a:ext uri="{FF2B5EF4-FFF2-40B4-BE49-F238E27FC236}">
                <a16:creationId xmlns:a16="http://schemas.microsoft.com/office/drawing/2014/main" id="{B2D27A82-DFBD-4FB4-9DF9-701E36101E9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26209" y="2353005"/>
            <a:ext cx="3824185" cy="2151989"/>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B23D925E-D190-4BC8-95DE-E8EB854E9B34}"/>
              </a:ext>
            </a:extLst>
          </p:cNvPr>
          <p:cNvGrpSpPr/>
          <p:nvPr/>
        </p:nvGrpSpPr>
        <p:grpSpPr>
          <a:xfrm>
            <a:off x="10448925" y="333374"/>
            <a:ext cx="704850" cy="590551"/>
            <a:chOff x="9801225" y="2181224"/>
            <a:chExt cx="2171639" cy="2262256"/>
          </a:xfrm>
        </p:grpSpPr>
        <p:pic>
          <p:nvPicPr>
            <p:cNvPr id="14" name="Picture 13">
              <a:extLst>
                <a:ext uri="{FF2B5EF4-FFF2-40B4-BE49-F238E27FC236}">
                  <a16:creationId xmlns:a16="http://schemas.microsoft.com/office/drawing/2014/main" id="{05196DAE-843D-43D3-B788-019A67AE92D5}"/>
                </a:ext>
              </a:extLst>
            </p:cNvPr>
            <p:cNvPicPr/>
            <p:nvPr/>
          </p:nvPicPr>
          <p:blipFill rotWithShape="1">
            <a:blip r:embed="rId8" cstate="print">
              <a:extLst>
                <a:ext uri="{28A0092B-C50C-407E-A947-70E740481C1C}">
                  <a14:useLocalDpi xmlns:a14="http://schemas.microsoft.com/office/drawing/2010/main" val="0"/>
                </a:ext>
              </a:extLst>
            </a:blip>
            <a:srcRect l="1499" t="7997" r="65008" b="11719"/>
            <a:stretch/>
          </p:blipFill>
          <p:spPr bwMode="auto">
            <a:xfrm>
              <a:off x="9801225" y="2181224"/>
              <a:ext cx="2050328" cy="2262255"/>
            </a:xfrm>
            <a:prstGeom prst="rect">
              <a:avLst/>
            </a:prstGeom>
            <a:ln>
              <a:noFill/>
            </a:ln>
            <a:extLst>
              <a:ext uri="{53640926-AAD7-44D8-BBD7-CCE9431645EC}">
                <a14:shadowObscured xmlns:a14="http://schemas.microsoft.com/office/drawing/2010/main"/>
              </a:ext>
            </a:extLst>
          </p:spPr>
        </p:pic>
        <p:sp>
          <p:nvSpPr>
            <p:cNvPr id="15" name="Rectangle 14">
              <a:extLst>
                <a:ext uri="{FF2B5EF4-FFF2-40B4-BE49-F238E27FC236}">
                  <a16:creationId xmlns:a16="http://schemas.microsoft.com/office/drawing/2014/main" id="{C9A617C9-D6BD-485A-91EB-96196CEC5053}"/>
                </a:ext>
              </a:extLst>
            </p:cNvPr>
            <p:cNvSpPr/>
            <p:nvPr/>
          </p:nvSpPr>
          <p:spPr>
            <a:xfrm>
              <a:off x="10841356" y="3356381"/>
              <a:ext cx="1010196" cy="1087099"/>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6" name="Picture 15" descr="A close up of a logo&#10;&#10;Description automatically generated">
              <a:extLst>
                <a:ext uri="{FF2B5EF4-FFF2-40B4-BE49-F238E27FC236}">
                  <a16:creationId xmlns:a16="http://schemas.microsoft.com/office/drawing/2014/main" id="{1E3525D2-3083-4AFE-9817-817BD9E23EAF}"/>
                </a:ext>
              </a:extLst>
            </p:cNvPr>
            <p:cNvPicPr>
              <a:picLocks noChangeAspect="1"/>
            </p:cNvPicPr>
            <p:nvPr/>
          </p:nvPicPr>
          <p:blipFill>
            <a:blip r:embed="rId9">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538823" y="3260591"/>
              <a:ext cx="1434041" cy="1146703"/>
            </a:xfrm>
            <a:prstGeom prst="rect">
              <a:avLst/>
            </a:prstGeom>
          </p:spPr>
        </p:pic>
      </p:grpSp>
    </p:spTree>
    <p:extLst>
      <p:ext uri="{BB962C8B-B14F-4D97-AF65-F5344CB8AC3E}">
        <p14:creationId xmlns:p14="http://schemas.microsoft.com/office/powerpoint/2010/main" val="1604971658"/>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DBAA376-BEDE-4D83-9B1D-6498D8562934}"/>
              </a:ext>
            </a:extLst>
          </p:cNvPr>
          <p:cNvGrpSpPr/>
          <p:nvPr/>
        </p:nvGrpSpPr>
        <p:grpSpPr>
          <a:xfrm>
            <a:off x="10448925" y="333374"/>
            <a:ext cx="704850" cy="590551"/>
            <a:chOff x="9801225" y="2181224"/>
            <a:chExt cx="2171639" cy="2262256"/>
          </a:xfrm>
        </p:grpSpPr>
        <p:pic>
          <p:nvPicPr>
            <p:cNvPr id="8" name="Picture 7">
              <a:extLst>
                <a:ext uri="{FF2B5EF4-FFF2-40B4-BE49-F238E27FC236}">
                  <a16:creationId xmlns:a16="http://schemas.microsoft.com/office/drawing/2014/main" id="{49F5710D-FBB0-4B42-AE32-333013D7896A}"/>
                </a:ext>
              </a:extLst>
            </p:cNvPr>
            <p:cNvPicPr/>
            <p:nvPr/>
          </p:nvPicPr>
          <p:blipFill rotWithShape="1">
            <a:blip r:embed="rId2" cstate="print">
              <a:extLst>
                <a:ext uri="{28A0092B-C50C-407E-A947-70E740481C1C}">
                  <a14:useLocalDpi xmlns:a14="http://schemas.microsoft.com/office/drawing/2010/main" val="0"/>
                </a:ext>
              </a:extLst>
            </a:blip>
            <a:srcRect l="1499" t="7997" r="65008" b="11719"/>
            <a:stretch/>
          </p:blipFill>
          <p:spPr bwMode="auto">
            <a:xfrm>
              <a:off x="9801225" y="2181224"/>
              <a:ext cx="2050328" cy="2262255"/>
            </a:xfrm>
            <a:prstGeom prst="rect">
              <a:avLst/>
            </a:prstGeom>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E278E561-5DA8-4E8D-9975-866DA6B0FC76}"/>
                </a:ext>
              </a:extLst>
            </p:cNvPr>
            <p:cNvSpPr/>
            <p:nvPr/>
          </p:nvSpPr>
          <p:spPr>
            <a:xfrm>
              <a:off x="10841356" y="3356381"/>
              <a:ext cx="1010196" cy="1087099"/>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close up of a logo&#10;&#10;Description automatically generated">
              <a:extLst>
                <a:ext uri="{FF2B5EF4-FFF2-40B4-BE49-F238E27FC236}">
                  <a16:creationId xmlns:a16="http://schemas.microsoft.com/office/drawing/2014/main" id="{BB9BD0F1-E83E-4C49-9593-4EE7A7C684C2}"/>
                </a:ext>
              </a:extLst>
            </p:cNvPr>
            <p:cNvPicPr>
              <a:picLocks noChangeAspect="1"/>
            </p:cNvPicPr>
            <p:nvPr/>
          </p:nvPicPr>
          <p:blipFill>
            <a:blip r:embed="rId3">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538823" y="3260591"/>
              <a:ext cx="1434041" cy="1146703"/>
            </a:xfrm>
            <a:prstGeom prst="rect">
              <a:avLst/>
            </a:prstGeom>
          </p:spPr>
        </p:pic>
      </p:grpSp>
      <p:sp>
        <p:nvSpPr>
          <p:cNvPr id="2" name="Rectangle 1">
            <a:extLst>
              <a:ext uri="{FF2B5EF4-FFF2-40B4-BE49-F238E27FC236}">
                <a16:creationId xmlns:a16="http://schemas.microsoft.com/office/drawing/2014/main" id="{F7E18CB8-FDDF-45AB-B4B1-DA6BAC0C804E}"/>
              </a:ext>
            </a:extLst>
          </p:cNvPr>
          <p:cNvSpPr/>
          <p:nvPr/>
        </p:nvSpPr>
        <p:spPr>
          <a:xfrm>
            <a:off x="3405700" y="2035812"/>
            <a:ext cx="6096000" cy="1169551"/>
          </a:xfrm>
          <a:prstGeom prst="rect">
            <a:avLst/>
          </a:prstGeom>
        </p:spPr>
        <p:txBody>
          <a:bodyPr>
            <a:spAutoFit/>
          </a:bodyPr>
          <a:lstStyle/>
          <a:p>
            <a:r>
              <a:rPr lang="en-US" b="1" dirty="0">
                <a:latin typeface="Calibri" panose="020F0502020204030204" pitchFamily="34" charset="0"/>
                <a:ea typeface="Calibri" panose="020F0502020204030204" pitchFamily="34" charset="0"/>
                <a:cs typeface="Calibri" panose="020F0502020204030204" pitchFamily="34" charset="0"/>
              </a:rPr>
              <a:t> </a:t>
            </a:r>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Amit </a:t>
            </a:r>
            <a:r>
              <a:rPr lang="en-US" sz="5400" b="1" dirty="0" err="1">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Bokey</a:t>
            </a:r>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b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sz="16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(Incumbent)</a:t>
            </a:r>
          </a:p>
        </p:txBody>
      </p:sp>
      <p:pic>
        <p:nvPicPr>
          <p:cNvPr id="7" name="Picture 6" descr="A person smiling for the camera&#10;&#10;Description automatically generated">
            <a:extLst>
              <a:ext uri="{FF2B5EF4-FFF2-40B4-BE49-F238E27FC236}">
                <a16:creationId xmlns:a16="http://schemas.microsoft.com/office/drawing/2014/main" id="{5E006411-D4C4-4CE0-B2D3-3A885DC76553}"/>
              </a:ext>
            </a:extLst>
          </p:cNvPr>
          <p:cNvPicPr/>
          <p:nvPr/>
        </p:nvPicPr>
        <p:blipFill rotWithShape="1">
          <a:blip r:embed="rId4">
            <a:extLst>
              <a:ext uri="{28A0092B-C50C-407E-A947-70E740481C1C}">
                <a14:useLocalDpi xmlns:a14="http://schemas.microsoft.com/office/drawing/2010/main" val="0"/>
              </a:ext>
            </a:extLst>
          </a:blip>
          <a:srcRect l="11135" r="7315" b="7475"/>
          <a:stretch/>
        </p:blipFill>
        <p:spPr>
          <a:xfrm>
            <a:off x="437410" y="1448262"/>
            <a:ext cx="1743074" cy="2141417"/>
          </a:xfrm>
          <a:prstGeom prst="rect">
            <a:avLst/>
          </a:prstGeom>
        </p:spPr>
      </p:pic>
      <p:sp>
        <p:nvSpPr>
          <p:cNvPr id="3" name="Rectangle 2">
            <a:extLst>
              <a:ext uri="{FF2B5EF4-FFF2-40B4-BE49-F238E27FC236}">
                <a16:creationId xmlns:a16="http://schemas.microsoft.com/office/drawing/2014/main" id="{252DFE4B-8B69-45A3-8DE0-C6A7F267574F}"/>
              </a:ext>
            </a:extLst>
          </p:cNvPr>
          <p:cNvSpPr/>
          <p:nvPr/>
        </p:nvSpPr>
        <p:spPr>
          <a:xfrm>
            <a:off x="351692" y="3805932"/>
            <a:ext cx="11633982" cy="2554545"/>
          </a:xfrm>
          <a:prstGeom prst="rect">
            <a:avLst/>
          </a:prstGeom>
        </p:spPr>
        <p:txBody>
          <a:bodyPr wrap="square">
            <a:spAutoFit/>
          </a:bodyPr>
          <a:lstStyle/>
          <a:p>
            <a:pPr defTabSz="457200">
              <a:spcBef>
                <a:spcPts val="600"/>
              </a:spcBef>
              <a:spcAft>
                <a:spcPts val="600"/>
              </a:spcAft>
              <a:defRPr/>
            </a:pPr>
            <a:r>
              <a:rPr lang="en-US" sz="3200" dirty="0">
                <a:solidFill>
                  <a:prstClr val="white"/>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 have served the PMITLH chapter as a volunteer of the Finance committee for past few years and had been recently appointed to serve as VP Finance. It is my goal to continue to serve PMITLH chapter and continue to support the organization in my capacity as VP Finance.</a:t>
            </a:r>
          </a:p>
        </p:txBody>
      </p:sp>
      <p:sp>
        <p:nvSpPr>
          <p:cNvPr id="9" name="Rectangle 8">
            <a:extLst>
              <a:ext uri="{FF2B5EF4-FFF2-40B4-BE49-F238E27FC236}">
                <a16:creationId xmlns:a16="http://schemas.microsoft.com/office/drawing/2014/main" id="{2FD9C053-9B9B-4B37-B0A6-0C4C1D97B33B}"/>
              </a:ext>
            </a:extLst>
          </p:cNvPr>
          <p:cNvSpPr/>
          <p:nvPr/>
        </p:nvSpPr>
        <p:spPr>
          <a:xfrm>
            <a:off x="1077599" y="148000"/>
            <a:ext cx="10982179" cy="923330"/>
          </a:xfrm>
          <a:prstGeom prst="rect">
            <a:avLst/>
          </a:prstGeom>
        </p:spPr>
        <p:txBody>
          <a:bodyPr wrap="square">
            <a:spAutoFit/>
          </a:bodyPr>
          <a:lstStyle/>
          <a:p>
            <a:pPr marR="0" lvl="0" indent="0" defTabSz="457200" fontAlgn="base">
              <a:lnSpc>
                <a:spcPct val="100000"/>
              </a:lnSpc>
              <a:spcBef>
                <a:spcPts val="0"/>
              </a:spcBef>
              <a:spcAft>
                <a:spcPts val="0"/>
              </a:spcAft>
              <a:buClrTx/>
              <a:buSzTx/>
              <a:buFontTx/>
              <a:buNone/>
              <a:tabLst/>
              <a:defRPr/>
            </a:pPr>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Nominee for VP of Finance</a:t>
            </a:r>
          </a:p>
        </p:txBody>
      </p:sp>
    </p:spTree>
    <p:extLst>
      <p:ext uri="{BB962C8B-B14F-4D97-AF65-F5344CB8AC3E}">
        <p14:creationId xmlns:p14="http://schemas.microsoft.com/office/powerpoint/2010/main" val="1519751564"/>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DBAA376-BEDE-4D83-9B1D-6498D8562934}"/>
              </a:ext>
            </a:extLst>
          </p:cNvPr>
          <p:cNvGrpSpPr/>
          <p:nvPr/>
        </p:nvGrpSpPr>
        <p:grpSpPr>
          <a:xfrm>
            <a:off x="10448925" y="333374"/>
            <a:ext cx="704850" cy="590551"/>
            <a:chOff x="9801225" y="2181224"/>
            <a:chExt cx="2171639" cy="2262256"/>
          </a:xfrm>
        </p:grpSpPr>
        <p:pic>
          <p:nvPicPr>
            <p:cNvPr id="8" name="Picture 7">
              <a:extLst>
                <a:ext uri="{FF2B5EF4-FFF2-40B4-BE49-F238E27FC236}">
                  <a16:creationId xmlns:a16="http://schemas.microsoft.com/office/drawing/2014/main" id="{49F5710D-FBB0-4B42-AE32-333013D7896A}"/>
                </a:ext>
              </a:extLst>
            </p:cNvPr>
            <p:cNvPicPr/>
            <p:nvPr/>
          </p:nvPicPr>
          <p:blipFill rotWithShape="1">
            <a:blip r:embed="rId2" cstate="print">
              <a:extLst>
                <a:ext uri="{28A0092B-C50C-407E-A947-70E740481C1C}">
                  <a14:useLocalDpi xmlns:a14="http://schemas.microsoft.com/office/drawing/2010/main" val="0"/>
                </a:ext>
              </a:extLst>
            </a:blip>
            <a:srcRect l="1499" t="7997" r="65008" b="11719"/>
            <a:stretch/>
          </p:blipFill>
          <p:spPr bwMode="auto">
            <a:xfrm>
              <a:off x="9801225" y="2181224"/>
              <a:ext cx="2050328" cy="2262255"/>
            </a:xfrm>
            <a:prstGeom prst="rect">
              <a:avLst/>
            </a:prstGeom>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E278E561-5DA8-4E8D-9975-866DA6B0FC76}"/>
                </a:ext>
              </a:extLst>
            </p:cNvPr>
            <p:cNvSpPr/>
            <p:nvPr/>
          </p:nvSpPr>
          <p:spPr>
            <a:xfrm>
              <a:off x="10841356" y="3356381"/>
              <a:ext cx="1010196" cy="1087099"/>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close up of a logo&#10;&#10;Description automatically generated">
              <a:extLst>
                <a:ext uri="{FF2B5EF4-FFF2-40B4-BE49-F238E27FC236}">
                  <a16:creationId xmlns:a16="http://schemas.microsoft.com/office/drawing/2014/main" id="{BB9BD0F1-E83E-4C49-9593-4EE7A7C684C2}"/>
                </a:ext>
              </a:extLst>
            </p:cNvPr>
            <p:cNvPicPr>
              <a:picLocks noChangeAspect="1"/>
            </p:cNvPicPr>
            <p:nvPr/>
          </p:nvPicPr>
          <p:blipFill>
            <a:blip r:embed="rId3">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538823" y="3260591"/>
              <a:ext cx="1434041" cy="1146703"/>
            </a:xfrm>
            <a:prstGeom prst="rect">
              <a:avLst/>
            </a:prstGeom>
          </p:spPr>
        </p:pic>
      </p:grpSp>
      <p:pic>
        <p:nvPicPr>
          <p:cNvPr id="7" name="Picture 6" descr="A picture containing person, indoor, person, looking&#10;&#10;Description automatically generated">
            <a:extLst>
              <a:ext uri="{FF2B5EF4-FFF2-40B4-BE49-F238E27FC236}">
                <a16:creationId xmlns:a16="http://schemas.microsoft.com/office/drawing/2014/main" id="{DC9C2633-C4DB-4EB3-BDA4-792478DEE1A6}"/>
              </a:ext>
            </a:extLst>
          </p:cNvPr>
          <p:cNvPicPr/>
          <p:nvPr/>
        </p:nvPicPr>
        <p:blipFill rotWithShape="1">
          <a:blip r:embed="rId4" cstate="print">
            <a:extLst>
              <a:ext uri="{28A0092B-C50C-407E-A947-70E740481C1C}">
                <a14:useLocalDpi xmlns:a14="http://schemas.microsoft.com/office/drawing/2010/main" val="0"/>
              </a:ext>
            </a:extLst>
          </a:blip>
          <a:srcRect l="29522" r="2126"/>
          <a:stretch/>
        </p:blipFill>
        <p:spPr bwMode="auto">
          <a:xfrm rot="16200000">
            <a:off x="630873" y="1991018"/>
            <a:ext cx="2576830" cy="2120900"/>
          </a:xfrm>
          <a:prstGeom prst="rect">
            <a:avLst/>
          </a:prstGeom>
          <a:ln>
            <a:noFill/>
          </a:ln>
          <a:extLst>
            <a:ext uri="{53640926-AAD7-44D8-BBD7-CCE9431645EC}">
              <a14:shadowObscured xmlns:a14="http://schemas.microsoft.com/office/drawing/2010/main"/>
            </a:ext>
          </a:extLst>
        </p:spPr>
      </p:pic>
      <p:sp>
        <p:nvSpPr>
          <p:cNvPr id="2" name="Rectangle 1">
            <a:extLst>
              <a:ext uri="{FF2B5EF4-FFF2-40B4-BE49-F238E27FC236}">
                <a16:creationId xmlns:a16="http://schemas.microsoft.com/office/drawing/2014/main" id="{98DF4B5F-DD53-4BA8-8F31-F23EFA22FD1C}"/>
              </a:ext>
            </a:extLst>
          </p:cNvPr>
          <p:cNvSpPr/>
          <p:nvPr/>
        </p:nvSpPr>
        <p:spPr>
          <a:xfrm>
            <a:off x="4092306" y="2690336"/>
            <a:ext cx="6096000" cy="1477328"/>
          </a:xfrm>
          <a:prstGeom prst="rect">
            <a:avLst/>
          </a:prstGeom>
        </p:spPr>
        <p:txBody>
          <a:bodyPr>
            <a:spAutoFit/>
          </a:bodyPr>
          <a:lstStyle/>
          <a:p>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Tamara Davis</a:t>
            </a:r>
          </a:p>
          <a:p>
            <a:r>
              <a:rPr lang="en-US" sz="1600" dirty="0">
                <a:solidFill>
                  <a:srgbClr val="92D050"/>
                </a:solidFill>
                <a:latin typeface="Calibri" panose="020F0502020204030204" pitchFamily="34" charset="0"/>
                <a:ea typeface="Calibri" panose="020F0502020204030204" pitchFamily="34" charset="0"/>
                <a:cs typeface="Calibri" panose="020F0502020204030204" pitchFamily="34" charset="0"/>
              </a:rPr>
              <a:t>(Current VP Professional Development)</a:t>
            </a:r>
            <a:endParaRPr lang="en-US" sz="1600" dirty="0">
              <a:solidFill>
                <a:srgbClr val="92D050"/>
              </a:solidFill>
              <a:latin typeface="Calibri" panose="020F0502020204030204" pitchFamily="34" charset="0"/>
              <a:ea typeface="Calibri" panose="020F0502020204030204" pitchFamily="34" charset="0"/>
            </a:endParaRPr>
          </a:p>
          <a:p>
            <a:r>
              <a:rPr lang="en-US" b="1" dirty="0">
                <a:latin typeface="Calibri" panose="020F0502020204030204" pitchFamily="34" charset="0"/>
                <a:ea typeface="Calibri" panose="020F0502020204030204" pitchFamily="34" charset="0"/>
                <a:cs typeface="Calibri" panose="020F0502020204030204" pitchFamily="34" charset="0"/>
              </a:rPr>
              <a:t> </a:t>
            </a:r>
            <a:endParaRPr lang="en-US" sz="1400" dirty="0">
              <a:latin typeface="Calibri" panose="020F0502020204030204" pitchFamily="34" charset="0"/>
              <a:ea typeface="Calibri" panose="020F0502020204030204" pitchFamily="34" charset="0"/>
            </a:endParaRPr>
          </a:p>
        </p:txBody>
      </p:sp>
      <p:sp>
        <p:nvSpPr>
          <p:cNvPr id="3" name="Rectangle 2">
            <a:extLst>
              <a:ext uri="{FF2B5EF4-FFF2-40B4-BE49-F238E27FC236}">
                <a16:creationId xmlns:a16="http://schemas.microsoft.com/office/drawing/2014/main" id="{54D87125-BEFD-43DE-AAF9-007122A0909F}"/>
              </a:ext>
            </a:extLst>
          </p:cNvPr>
          <p:cNvSpPr/>
          <p:nvPr/>
        </p:nvSpPr>
        <p:spPr>
          <a:xfrm>
            <a:off x="689318" y="4579920"/>
            <a:ext cx="11254152" cy="1569660"/>
          </a:xfrm>
          <a:prstGeom prst="rect">
            <a:avLst/>
          </a:prstGeom>
        </p:spPr>
        <p:txBody>
          <a:bodyPr wrap="square">
            <a:spAutoFit/>
          </a:bodyPr>
          <a:lstStyle/>
          <a:p>
            <a:r>
              <a:rPr lang="en-US" sz="3200" dirty="0">
                <a:solidFill>
                  <a:prstClr val="white"/>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 believe that I will be able to contribute more to membership and already have some ideas that could help boost membership.</a:t>
            </a:r>
          </a:p>
        </p:txBody>
      </p:sp>
      <p:sp>
        <p:nvSpPr>
          <p:cNvPr id="9" name="Rectangle 8">
            <a:extLst>
              <a:ext uri="{FF2B5EF4-FFF2-40B4-BE49-F238E27FC236}">
                <a16:creationId xmlns:a16="http://schemas.microsoft.com/office/drawing/2014/main" id="{E45D9733-02A0-4759-BC64-4EC5567DD4FD}"/>
              </a:ext>
            </a:extLst>
          </p:cNvPr>
          <p:cNvSpPr/>
          <p:nvPr/>
        </p:nvSpPr>
        <p:spPr>
          <a:xfrm>
            <a:off x="0" y="205789"/>
            <a:ext cx="10982179" cy="923330"/>
          </a:xfrm>
          <a:prstGeom prst="rect">
            <a:avLst/>
          </a:prstGeom>
        </p:spPr>
        <p:txBody>
          <a:bodyPr wrap="square">
            <a:spAutoFit/>
          </a:bodyPr>
          <a:lstStyle/>
          <a:p>
            <a:pPr marR="0" lvl="0" indent="0" defTabSz="457200" fontAlgn="base">
              <a:lnSpc>
                <a:spcPct val="100000"/>
              </a:lnSpc>
              <a:spcBef>
                <a:spcPts val="0"/>
              </a:spcBef>
              <a:spcAft>
                <a:spcPts val="0"/>
              </a:spcAft>
              <a:buClrTx/>
              <a:buSzTx/>
              <a:buFontTx/>
              <a:buNone/>
              <a:tabLst/>
              <a:defRPr/>
            </a:pPr>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Nominee for VP of Membership</a:t>
            </a:r>
          </a:p>
        </p:txBody>
      </p:sp>
    </p:spTree>
    <p:extLst>
      <p:ext uri="{BB962C8B-B14F-4D97-AF65-F5344CB8AC3E}">
        <p14:creationId xmlns:p14="http://schemas.microsoft.com/office/powerpoint/2010/main" val="1940342357"/>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DBAA376-BEDE-4D83-9B1D-6498D8562934}"/>
              </a:ext>
            </a:extLst>
          </p:cNvPr>
          <p:cNvGrpSpPr/>
          <p:nvPr/>
        </p:nvGrpSpPr>
        <p:grpSpPr>
          <a:xfrm>
            <a:off x="10448925" y="333374"/>
            <a:ext cx="704850" cy="590551"/>
            <a:chOff x="9801225" y="2181224"/>
            <a:chExt cx="2171639" cy="2262256"/>
          </a:xfrm>
        </p:grpSpPr>
        <p:pic>
          <p:nvPicPr>
            <p:cNvPr id="8" name="Picture 7">
              <a:extLst>
                <a:ext uri="{FF2B5EF4-FFF2-40B4-BE49-F238E27FC236}">
                  <a16:creationId xmlns:a16="http://schemas.microsoft.com/office/drawing/2014/main" id="{49F5710D-FBB0-4B42-AE32-333013D7896A}"/>
                </a:ext>
              </a:extLst>
            </p:cNvPr>
            <p:cNvPicPr/>
            <p:nvPr/>
          </p:nvPicPr>
          <p:blipFill rotWithShape="1">
            <a:blip r:embed="rId2" cstate="print">
              <a:extLst>
                <a:ext uri="{28A0092B-C50C-407E-A947-70E740481C1C}">
                  <a14:useLocalDpi xmlns:a14="http://schemas.microsoft.com/office/drawing/2010/main" val="0"/>
                </a:ext>
              </a:extLst>
            </a:blip>
            <a:srcRect l="1499" t="7997" r="65008" b="11719"/>
            <a:stretch/>
          </p:blipFill>
          <p:spPr bwMode="auto">
            <a:xfrm>
              <a:off x="9801225" y="2181224"/>
              <a:ext cx="2050328" cy="2262255"/>
            </a:xfrm>
            <a:prstGeom prst="rect">
              <a:avLst/>
            </a:prstGeom>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E278E561-5DA8-4E8D-9975-866DA6B0FC76}"/>
                </a:ext>
              </a:extLst>
            </p:cNvPr>
            <p:cNvSpPr/>
            <p:nvPr/>
          </p:nvSpPr>
          <p:spPr>
            <a:xfrm>
              <a:off x="10841356" y="3356381"/>
              <a:ext cx="1010196" cy="1087099"/>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close up of a logo&#10;&#10;Description automatically generated">
              <a:extLst>
                <a:ext uri="{FF2B5EF4-FFF2-40B4-BE49-F238E27FC236}">
                  <a16:creationId xmlns:a16="http://schemas.microsoft.com/office/drawing/2014/main" id="{BB9BD0F1-E83E-4C49-9593-4EE7A7C684C2}"/>
                </a:ext>
              </a:extLst>
            </p:cNvPr>
            <p:cNvPicPr>
              <a:picLocks noChangeAspect="1"/>
            </p:cNvPicPr>
            <p:nvPr/>
          </p:nvPicPr>
          <p:blipFill>
            <a:blip r:embed="rId3">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538823" y="3260591"/>
              <a:ext cx="1434041" cy="1146703"/>
            </a:xfrm>
            <a:prstGeom prst="rect">
              <a:avLst/>
            </a:prstGeom>
          </p:spPr>
        </p:pic>
      </p:grpSp>
      <p:pic>
        <p:nvPicPr>
          <p:cNvPr id="9" name="Picture 8" descr="A person wearing a suit and tie smiling at the camera&#10;&#10;Description automatically generated">
            <a:extLst>
              <a:ext uri="{FF2B5EF4-FFF2-40B4-BE49-F238E27FC236}">
                <a16:creationId xmlns:a16="http://schemas.microsoft.com/office/drawing/2014/main" id="{A24138DA-EC20-4D5F-B3CD-E5E91B46932C}"/>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804862" y="2008317"/>
            <a:ext cx="1969770" cy="1969770"/>
          </a:xfrm>
          <a:prstGeom prst="rect">
            <a:avLst/>
          </a:prstGeom>
        </p:spPr>
      </p:pic>
      <p:sp>
        <p:nvSpPr>
          <p:cNvPr id="4" name="Rectangle 3">
            <a:extLst>
              <a:ext uri="{FF2B5EF4-FFF2-40B4-BE49-F238E27FC236}">
                <a16:creationId xmlns:a16="http://schemas.microsoft.com/office/drawing/2014/main" id="{D349EB05-47A1-4B04-A680-BF91E646CF91}"/>
              </a:ext>
            </a:extLst>
          </p:cNvPr>
          <p:cNvSpPr/>
          <p:nvPr/>
        </p:nvSpPr>
        <p:spPr>
          <a:xfrm>
            <a:off x="3236006" y="2531537"/>
            <a:ext cx="6096000" cy="923330"/>
          </a:xfrm>
          <a:prstGeom prst="rect">
            <a:avLst/>
          </a:prstGeom>
        </p:spPr>
        <p:txBody>
          <a:bodyPr>
            <a:spAutoFit/>
          </a:bodyPr>
          <a:lstStyle/>
          <a:p>
            <a:r>
              <a:rPr lang="en-US" sz="5400" b="1" dirty="0" err="1">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Shajil</a:t>
            </a:r>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K </a:t>
            </a:r>
            <a:r>
              <a:rPr lang="en-US" sz="5400" b="1" dirty="0" err="1">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Kalathil</a:t>
            </a:r>
            <a:endPar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888058C7-99EF-427C-A241-541D22E35EA5}"/>
              </a:ext>
            </a:extLst>
          </p:cNvPr>
          <p:cNvSpPr/>
          <p:nvPr/>
        </p:nvSpPr>
        <p:spPr>
          <a:xfrm>
            <a:off x="534573" y="4026289"/>
            <a:ext cx="11338559" cy="2554545"/>
          </a:xfrm>
          <a:prstGeom prst="rect">
            <a:avLst/>
          </a:prstGeom>
        </p:spPr>
        <p:txBody>
          <a:bodyPr wrap="square">
            <a:spAutoFit/>
          </a:bodyPr>
          <a:lstStyle/>
          <a:p>
            <a:r>
              <a:rPr lang="en-US" sz="3200" dirty="0">
                <a:solidFill>
                  <a:prstClr val="white"/>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To help my local chapter has always been my dream. I am now working locally and will be able to devote my time to help PMITLH grow. I have a good network of people both in the private and public sector that I hope to leverage to grow our local chapter</a:t>
            </a:r>
          </a:p>
        </p:txBody>
      </p:sp>
      <p:sp>
        <p:nvSpPr>
          <p:cNvPr id="12" name="Rectangle 11">
            <a:extLst>
              <a:ext uri="{FF2B5EF4-FFF2-40B4-BE49-F238E27FC236}">
                <a16:creationId xmlns:a16="http://schemas.microsoft.com/office/drawing/2014/main" id="{249CD422-2457-4900-82D4-F5E583DF33CC}"/>
              </a:ext>
            </a:extLst>
          </p:cNvPr>
          <p:cNvSpPr/>
          <p:nvPr/>
        </p:nvSpPr>
        <p:spPr>
          <a:xfrm>
            <a:off x="330926" y="205789"/>
            <a:ext cx="10651253" cy="1754326"/>
          </a:xfrm>
          <a:prstGeom prst="rect">
            <a:avLst/>
          </a:prstGeom>
        </p:spPr>
        <p:txBody>
          <a:bodyPr wrap="square">
            <a:spAutoFit/>
          </a:bodyPr>
          <a:lstStyle/>
          <a:p>
            <a:pPr defTabSz="457200" fontAlgn="base">
              <a:defRPr/>
            </a:pPr>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Nominee for VP of Membership </a:t>
            </a:r>
            <a:r>
              <a:rPr lang="en-US" sz="5400" b="1" dirty="0">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&amp;</a:t>
            </a:r>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VP Professional Development</a:t>
            </a:r>
          </a:p>
        </p:txBody>
      </p:sp>
    </p:spTree>
    <p:extLst>
      <p:ext uri="{BB962C8B-B14F-4D97-AF65-F5344CB8AC3E}">
        <p14:creationId xmlns:p14="http://schemas.microsoft.com/office/powerpoint/2010/main" val="31499575"/>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DBAA376-BEDE-4D83-9B1D-6498D8562934}"/>
              </a:ext>
            </a:extLst>
          </p:cNvPr>
          <p:cNvGrpSpPr/>
          <p:nvPr/>
        </p:nvGrpSpPr>
        <p:grpSpPr>
          <a:xfrm>
            <a:off x="10448925" y="333374"/>
            <a:ext cx="704850" cy="590551"/>
            <a:chOff x="9801225" y="2181224"/>
            <a:chExt cx="2171639" cy="2262256"/>
          </a:xfrm>
        </p:grpSpPr>
        <p:pic>
          <p:nvPicPr>
            <p:cNvPr id="8" name="Picture 7">
              <a:extLst>
                <a:ext uri="{FF2B5EF4-FFF2-40B4-BE49-F238E27FC236}">
                  <a16:creationId xmlns:a16="http://schemas.microsoft.com/office/drawing/2014/main" id="{49F5710D-FBB0-4B42-AE32-333013D7896A}"/>
                </a:ext>
              </a:extLst>
            </p:cNvPr>
            <p:cNvPicPr/>
            <p:nvPr/>
          </p:nvPicPr>
          <p:blipFill rotWithShape="1">
            <a:blip r:embed="rId2" cstate="print">
              <a:extLst>
                <a:ext uri="{28A0092B-C50C-407E-A947-70E740481C1C}">
                  <a14:useLocalDpi xmlns:a14="http://schemas.microsoft.com/office/drawing/2010/main" val="0"/>
                </a:ext>
              </a:extLst>
            </a:blip>
            <a:srcRect l="1499" t="7997" r="65008" b="11719"/>
            <a:stretch/>
          </p:blipFill>
          <p:spPr bwMode="auto">
            <a:xfrm>
              <a:off x="9801225" y="2181224"/>
              <a:ext cx="2050328" cy="2262255"/>
            </a:xfrm>
            <a:prstGeom prst="rect">
              <a:avLst/>
            </a:prstGeom>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E278E561-5DA8-4E8D-9975-866DA6B0FC76}"/>
                </a:ext>
              </a:extLst>
            </p:cNvPr>
            <p:cNvSpPr/>
            <p:nvPr/>
          </p:nvSpPr>
          <p:spPr>
            <a:xfrm>
              <a:off x="10841356" y="3356381"/>
              <a:ext cx="1010196" cy="1087099"/>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close up of a logo&#10;&#10;Description automatically generated">
              <a:extLst>
                <a:ext uri="{FF2B5EF4-FFF2-40B4-BE49-F238E27FC236}">
                  <a16:creationId xmlns:a16="http://schemas.microsoft.com/office/drawing/2014/main" id="{BB9BD0F1-E83E-4C49-9593-4EE7A7C684C2}"/>
                </a:ext>
              </a:extLst>
            </p:cNvPr>
            <p:cNvPicPr>
              <a:picLocks noChangeAspect="1"/>
            </p:cNvPicPr>
            <p:nvPr/>
          </p:nvPicPr>
          <p:blipFill>
            <a:blip r:embed="rId3">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538823" y="3260591"/>
              <a:ext cx="1434041" cy="1146703"/>
            </a:xfrm>
            <a:prstGeom prst="rect">
              <a:avLst/>
            </a:prstGeom>
          </p:spPr>
        </p:pic>
      </p:grpSp>
      <p:pic>
        <p:nvPicPr>
          <p:cNvPr id="7" name="Picture 6" descr="A person smiling for the camera&#10;&#10;Description automatically generated">
            <a:extLst>
              <a:ext uri="{FF2B5EF4-FFF2-40B4-BE49-F238E27FC236}">
                <a16:creationId xmlns:a16="http://schemas.microsoft.com/office/drawing/2014/main" id="{96C622F4-09D6-4E21-A9CB-A1ABBDE95DE6}"/>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4593" y="2795349"/>
            <a:ext cx="2111375" cy="2005965"/>
          </a:xfrm>
          <a:prstGeom prst="rect">
            <a:avLst/>
          </a:prstGeom>
        </p:spPr>
      </p:pic>
      <p:sp>
        <p:nvSpPr>
          <p:cNvPr id="2" name="Rectangle 1">
            <a:extLst>
              <a:ext uri="{FF2B5EF4-FFF2-40B4-BE49-F238E27FC236}">
                <a16:creationId xmlns:a16="http://schemas.microsoft.com/office/drawing/2014/main" id="{604B0BCE-C05A-4836-8D86-B2407CEE6383}"/>
              </a:ext>
            </a:extLst>
          </p:cNvPr>
          <p:cNvSpPr/>
          <p:nvPr/>
        </p:nvSpPr>
        <p:spPr>
          <a:xfrm>
            <a:off x="3625997" y="3336666"/>
            <a:ext cx="6096000" cy="923330"/>
          </a:xfrm>
          <a:prstGeom prst="rect">
            <a:avLst/>
          </a:prstGeom>
        </p:spPr>
        <p:txBody>
          <a:bodyPr>
            <a:spAutoFit/>
          </a:bodyPr>
          <a:lstStyle/>
          <a:p>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Joanne Gallagher</a:t>
            </a:r>
          </a:p>
        </p:txBody>
      </p:sp>
      <p:sp>
        <p:nvSpPr>
          <p:cNvPr id="3" name="Rectangle 2">
            <a:extLst>
              <a:ext uri="{FF2B5EF4-FFF2-40B4-BE49-F238E27FC236}">
                <a16:creationId xmlns:a16="http://schemas.microsoft.com/office/drawing/2014/main" id="{E865D11A-145D-4962-9678-EDE7CCAC49DD}"/>
              </a:ext>
            </a:extLst>
          </p:cNvPr>
          <p:cNvSpPr/>
          <p:nvPr/>
        </p:nvSpPr>
        <p:spPr>
          <a:xfrm>
            <a:off x="514593" y="4897886"/>
            <a:ext cx="11499215" cy="1569660"/>
          </a:xfrm>
          <a:prstGeom prst="rect">
            <a:avLst/>
          </a:prstGeom>
        </p:spPr>
        <p:txBody>
          <a:bodyPr wrap="square">
            <a:spAutoFit/>
          </a:bodyPr>
          <a:lstStyle/>
          <a:p>
            <a:r>
              <a:rPr lang="en-US" sz="3200" dirty="0">
                <a:solidFill>
                  <a:prstClr val="white"/>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Now that I am not traveling as much as in my old job, I would like to utilize my professional connections and expand on them too as I become part of our Tallahassee PMI community.</a:t>
            </a:r>
          </a:p>
        </p:txBody>
      </p:sp>
      <p:sp>
        <p:nvSpPr>
          <p:cNvPr id="9" name="Rectangle 8">
            <a:extLst>
              <a:ext uri="{FF2B5EF4-FFF2-40B4-BE49-F238E27FC236}">
                <a16:creationId xmlns:a16="http://schemas.microsoft.com/office/drawing/2014/main" id="{E223FC75-FB91-47BE-BF73-142E96DD3736}"/>
              </a:ext>
            </a:extLst>
          </p:cNvPr>
          <p:cNvSpPr/>
          <p:nvPr/>
        </p:nvSpPr>
        <p:spPr>
          <a:xfrm>
            <a:off x="514593" y="205789"/>
            <a:ext cx="9346859" cy="1754326"/>
          </a:xfrm>
          <a:prstGeom prst="rect">
            <a:avLst/>
          </a:prstGeom>
        </p:spPr>
        <p:txBody>
          <a:bodyPr wrap="square">
            <a:spAutoFit/>
          </a:bodyPr>
          <a:lstStyle/>
          <a:p>
            <a:pPr marR="0" lvl="0" indent="0" defTabSz="457200" fontAlgn="base">
              <a:lnSpc>
                <a:spcPct val="100000"/>
              </a:lnSpc>
              <a:spcBef>
                <a:spcPts val="0"/>
              </a:spcBef>
              <a:spcAft>
                <a:spcPts val="0"/>
              </a:spcAft>
              <a:buClrTx/>
              <a:buSzTx/>
              <a:buFontTx/>
              <a:buNone/>
              <a:tabLst/>
              <a:defRPr/>
            </a:pPr>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Nominee for VP of Professional Development</a:t>
            </a:r>
          </a:p>
        </p:txBody>
      </p:sp>
    </p:spTree>
    <p:extLst>
      <p:ext uri="{BB962C8B-B14F-4D97-AF65-F5344CB8AC3E}">
        <p14:creationId xmlns:p14="http://schemas.microsoft.com/office/powerpoint/2010/main" val="2150348965"/>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DBAA376-BEDE-4D83-9B1D-6498D8562934}"/>
              </a:ext>
            </a:extLst>
          </p:cNvPr>
          <p:cNvGrpSpPr/>
          <p:nvPr/>
        </p:nvGrpSpPr>
        <p:grpSpPr>
          <a:xfrm>
            <a:off x="10448925" y="333374"/>
            <a:ext cx="704850" cy="590551"/>
            <a:chOff x="9801225" y="2181224"/>
            <a:chExt cx="2171639" cy="2262256"/>
          </a:xfrm>
        </p:grpSpPr>
        <p:pic>
          <p:nvPicPr>
            <p:cNvPr id="8" name="Picture 7">
              <a:extLst>
                <a:ext uri="{FF2B5EF4-FFF2-40B4-BE49-F238E27FC236}">
                  <a16:creationId xmlns:a16="http://schemas.microsoft.com/office/drawing/2014/main" id="{49F5710D-FBB0-4B42-AE32-333013D7896A}"/>
                </a:ext>
              </a:extLst>
            </p:cNvPr>
            <p:cNvPicPr/>
            <p:nvPr/>
          </p:nvPicPr>
          <p:blipFill rotWithShape="1">
            <a:blip r:embed="rId2" cstate="print">
              <a:extLst>
                <a:ext uri="{28A0092B-C50C-407E-A947-70E740481C1C}">
                  <a14:useLocalDpi xmlns:a14="http://schemas.microsoft.com/office/drawing/2010/main" val="0"/>
                </a:ext>
              </a:extLst>
            </a:blip>
            <a:srcRect l="1499" t="7997" r="65008" b="11719"/>
            <a:stretch/>
          </p:blipFill>
          <p:spPr bwMode="auto">
            <a:xfrm>
              <a:off x="9801225" y="2181224"/>
              <a:ext cx="2050328" cy="2262255"/>
            </a:xfrm>
            <a:prstGeom prst="rect">
              <a:avLst/>
            </a:prstGeom>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E278E561-5DA8-4E8D-9975-866DA6B0FC76}"/>
                </a:ext>
              </a:extLst>
            </p:cNvPr>
            <p:cNvSpPr/>
            <p:nvPr/>
          </p:nvSpPr>
          <p:spPr>
            <a:xfrm>
              <a:off x="10841356" y="3356381"/>
              <a:ext cx="1010196" cy="1087099"/>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close up of a logo&#10;&#10;Description automatically generated">
              <a:extLst>
                <a:ext uri="{FF2B5EF4-FFF2-40B4-BE49-F238E27FC236}">
                  <a16:creationId xmlns:a16="http://schemas.microsoft.com/office/drawing/2014/main" id="{BB9BD0F1-E83E-4C49-9593-4EE7A7C684C2}"/>
                </a:ext>
              </a:extLst>
            </p:cNvPr>
            <p:cNvPicPr>
              <a:picLocks noChangeAspect="1"/>
            </p:cNvPicPr>
            <p:nvPr/>
          </p:nvPicPr>
          <p:blipFill>
            <a:blip r:embed="rId3">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538823" y="3260591"/>
              <a:ext cx="1434041" cy="1146703"/>
            </a:xfrm>
            <a:prstGeom prst="rect">
              <a:avLst/>
            </a:prstGeom>
          </p:spPr>
        </p:pic>
      </p:grpSp>
      <p:pic>
        <p:nvPicPr>
          <p:cNvPr id="7" name="Picture 6" descr="A person smiling for the camera&#10;&#10;Description automatically generated">
            <a:extLst>
              <a:ext uri="{FF2B5EF4-FFF2-40B4-BE49-F238E27FC236}">
                <a16:creationId xmlns:a16="http://schemas.microsoft.com/office/drawing/2014/main" id="{5E006411-D4C4-4CE0-B2D3-3A885DC76553}"/>
              </a:ext>
            </a:extLst>
          </p:cNvPr>
          <p:cNvPicPr/>
          <p:nvPr/>
        </p:nvPicPr>
        <p:blipFill rotWithShape="1">
          <a:blip r:embed="rId4">
            <a:extLst>
              <a:ext uri="{28A0092B-C50C-407E-A947-70E740481C1C}">
                <a14:useLocalDpi xmlns:a14="http://schemas.microsoft.com/office/drawing/2010/main" val="0"/>
              </a:ext>
            </a:extLst>
          </a:blip>
          <a:srcRect l="11135" r="7315" b="7475"/>
          <a:stretch/>
        </p:blipFill>
        <p:spPr>
          <a:xfrm>
            <a:off x="906480" y="1160775"/>
            <a:ext cx="1254038" cy="1427655"/>
          </a:xfrm>
          <a:prstGeom prst="rect">
            <a:avLst/>
          </a:prstGeom>
        </p:spPr>
      </p:pic>
      <p:sp>
        <p:nvSpPr>
          <p:cNvPr id="9" name="Rectangle 8">
            <a:extLst>
              <a:ext uri="{FF2B5EF4-FFF2-40B4-BE49-F238E27FC236}">
                <a16:creationId xmlns:a16="http://schemas.microsoft.com/office/drawing/2014/main" id="{2FD9C053-9B9B-4B37-B0A6-0C4C1D97B33B}"/>
              </a:ext>
            </a:extLst>
          </p:cNvPr>
          <p:cNvSpPr/>
          <p:nvPr/>
        </p:nvSpPr>
        <p:spPr>
          <a:xfrm>
            <a:off x="2378010" y="1494567"/>
            <a:ext cx="8343481" cy="523220"/>
          </a:xfrm>
          <a:prstGeom prst="rect">
            <a:avLst/>
          </a:prstGeom>
        </p:spPr>
        <p:txBody>
          <a:bodyPr wrap="square">
            <a:spAutoFit/>
          </a:bodyPr>
          <a:lstStyle/>
          <a:p>
            <a:pPr marR="0" lvl="0" indent="0" defTabSz="457200" fontAlgn="base">
              <a:lnSpc>
                <a:spcPct val="100000"/>
              </a:lnSpc>
              <a:spcBef>
                <a:spcPts val="0"/>
              </a:spcBef>
              <a:spcAft>
                <a:spcPts val="0"/>
              </a:spcAft>
              <a:buClrTx/>
              <a:buSzTx/>
              <a:buFontTx/>
              <a:buNone/>
              <a:tabLst/>
              <a:defRPr/>
            </a:pPr>
            <a:r>
              <a:rPr lang="en-US" sz="2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Amit </a:t>
            </a:r>
            <a:r>
              <a:rPr lang="en-US" sz="2800" b="1" dirty="0" err="1">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Bokey</a:t>
            </a:r>
            <a:r>
              <a:rPr lang="en-US" sz="2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 </a:t>
            </a:r>
            <a:r>
              <a:rPr lang="en-US" sz="16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Nominee for VP of Finance </a:t>
            </a:r>
          </a:p>
        </p:txBody>
      </p:sp>
      <p:pic>
        <p:nvPicPr>
          <p:cNvPr id="12" name="Picture 11" descr="A person wearing a suit and tie smiling at the camera&#10;&#10;Description automatically generated">
            <a:extLst>
              <a:ext uri="{FF2B5EF4-FFF2-40B4-BE49-F238E27FC236}">
                <a16:creationId xmlns:a16="http://schemas.microsoft.com/office/drawing/2014/main" id="{961C2F8C-A233-4843-B2DE-AA2C589422AF}"/>
              </a:ext>
            </a:extLst>
          </p:cNvPr>
          <p:cNvPicPr/>
          <p:nvPr/>
        </p:nvPicPr>
        <p:blipFill rotWithShape="1">
          <a:blip r:embed="rId5" cstate="print">
            <a:extLst>
              <a:ext uri="{28A0092B-C50C-407E-A947-70E740481C1C}">
                <a14:useLocalDpi xmlns:a14="http://schemas.microsoft.com/office/drawing/2010/main" val="0"/>
              </a:ext>
            </a:extLst>
          </a:blip>
          <a:srcRect r="5197"/>
          <a:stretch/>
        </p:blipFill>
        <p:spPr>
          <a:xfrm>
            <a:off x="897905" y="5371644"/>
            <a:ext cx="1254034" cy="1236833"/>
          </a:xfrm>
          <a:prstGeom prst="rect">
            <a:avLst/>
          </a:prstGeom>
        </p:spPr>
      </p:pic>
      <p:sp>
        <p:nvSpPr>
          <p:cNvPr id="13" name="Rectangle 12">
            <a:extLst>
              <a:ext uri="{FF2B5EF4-FFF2-40B4-BE49-F238E27FC236}">
                <a16:creationId xmlns:a16="http://schemas.microsoft.com/office/drawing/2014/main" id="{330F6891-D629-4B5B-95BB-967CF121FDE2}"/>
              </a:ext>
            </a:extLst>
          </p:cNvPr>
          <p:cNvSpPr/>
          <p:nvPr/>
        </p:nvSpPr>
        <p:spPr>
          <a:xfrm>
            <a:off x="2220685" y="5909070"/>
            <a:ext cx="9902570" cy="523220"/>
          </a:xfrm>
          <a:prstGeom prst="rect">
            <a:avLst/>
          </a:prstGeom>
        </p:spPr>
        <p:txBody>
          <a:bodyPr wrap="square">
            <a:spAutoFit/>
          </a:bodyPr>
          <a:lstStyle/>
          <a:p>
            <a:r>
              <a:rPr lang="en-US" sz="2800" b="1" dirty="0" err="1">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Shajil</a:t>
            </a:r>
            <a:r>
              <a:rPr lang="en-US" sz="2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K </a:t>
            </a:r>
            <a:r>
              <a:rPr lang="en-US" sz="2800" b="1" dirty="0" err="1">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Kalathil</a:t>
            </a:r>
            <a:r>
              <a:rPr lang="en-US" sz="2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6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Nominee for VP of Membership and VP of Professional Development</a:t>
            </a:r>
          </a:p>
        </p:txBody>
      </p:sp>
      <p:pic>
        <p:nvPicPr>
          <p:cNvPr id="15" name="Picture 14" descr="A picture containing person, indoor, person, looking&#10;&#10;Description automatically generated">
            <a:extLst>
              <a:ext uri="{FF2B5EF4-FFF2-40B4-BE49-F238E27FC236}">
                <a16:creationId xmlns:a16="http://schemas.microsoft.com/office/drawing/2014/main" id="{6314A688-BD85-4826-A3AC-6A399A9C605E}"/>
              </a:ext>
            </a:extLst>
          </p:cNvPr>
          <p:cNvPicPr/>
          <p:nvPr/>
        </p:nvPicPr>
        <p:blipFill rotWithShape="1">
          <a:blip r:embed="rId6" cstate="print">
            <a:extLst>
              <a:ext uri="{28A0092B-C50C-407E-A947-70E740481C1C}">
                <a14:useLocalDpi xmlns:a14="http://schemas.microsoft.com/office/drawing/2010/main" val="0"/>
              </a:ext>
            </a:extLst>
          </a:blip>
          <a:srcRect l="41621" r="2126"/>
          <a:stretch/>
        </p:blipFill>
        <p:spPr bwMode="auto">
          <a:xfrm rot="16200000">
            <a:off x="909642" y="2700286"/>
            <a:ext cx="1247715" cy="1254038"/>
          </a:xfrm>
          <a:prstGeom prst="rect">
            <a:avLst/>
          </a:prstGeom>
          <a:ln>
            <a:noFill/>
          </a:ln>
          <a:extLst>
            <a:ext uri="{53640926-AAD7-44D8-BBD7-CCE9431645EC}">
              <a14:shadowObscured xmlns:a14="http://schemas.microsoft.com/office/drawing/2010/main"/>
            </a:ext>
          </a:extLst>
        </p:spPr>
      </p:pic>
      <p:sp>
        <p:nvSpPr>
          <p:cNvPr id="16" name="Rectangle 15">
            <a:extLst>
              <a:ext uri="{FF2B5EF4-FFF2-40B4-BE49-F238E27FC236}">
                <a16:creationId xmlns:a16="http://schemas.microsoft.com/office/drawing/2014/main" id="{7ED7E515-B14E-4433-8F0B-D079F358A7A4}"/>
              </a:ext>
            </a:extLst>
          </p:cNvPr>
          <p:cNvSpPr/>
          <p:nvPr/>
        </p:nvSpPr>
        <p:spPr>
          <a:xfrm>
            <a:off x="2295838" y="3198126"/>
            <a:ext cx="5769094" cy="523220"/>
          </a:xfrm>
          <a:prstGeom prst="rect">
            <a:avLst/>
          </a:prstGeom>
        </p:spPr>
        <p:txBody>
          <a:bodyPr wrap="square">
            <a:spAutoFit/>
          </a:bodyPr>
          <a:lstStyle/>
          <a:p>
            <a:r>
              <a:rPr lang="en-US" sz="2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Tamara Davis - </a:t>
            </a:r>
            <a:r>
              <a:rPr lang="en-US" sz="1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Nominee for VP of Membership</a:t>
            </a:r>
            <a:r>
              <a:rPr lang="en-US" sz="1400" b="1" dirty="0">
                <a:latin typeface="Calibri" panose="020F0502020204030204" pitchFamily="34" charset="0"/>
                <a:ea typeface="Calibri" panose="020F0502020204030204" pitchFamily="34" charset="0"/>
                <a:cs typeface="Calibri" panose="020F0502020204030204" pitchFamily="34" charset="0"/>
              </a:rPr>
              <a:t> </a:t>
            </a:r>
            <a:endParaRPr lang="en-US" sz="1400" dirty="0">
              <a:latin typeface="Calibri" panose="020F0502020204030204" pitchFamily="34" charset="0"/>
              <a:ea typeface="Calibri" panose="020F0502020204030204" pitchFamily="34" charset="0"/>
            </a:endParaRPr>
          </a:p>
        </p:txBody>
      </p:sp>
      <p:pic>
        <p:nvPicPr>
          <p:cNvPr id="17" name="Picture 16" descr="A person smiling for the camera&#10;&#10;Description automatically generated">
            <a:extLst>
              <a:ext uri="{FF2B5EF4-FFF2-40B4-BE49-F238E27FC236}">
                <a16:creationId xmlns:a16="http://schemas.microsoft.com/office/drawing/2014/main" id="{B8DCFF20-7ADD-4B6F-AA8A-DBE714195554}"/>
              </a:ext>
            </a:extLst>
          </p:cNvPr>
          <p:cNvPicPr/>
          <p:nvPr/>
        </p:nvPicPr>
        <p:blipFill rotWithShape="1">
          <a:blip r:embed="rId7" cstate="print">
            <a:extLst>
              <a:ext uri="{28A0092B-C50C-407E-A947-70E740481C1C}">
                <a14:useLocalDpi xmlns:a14="http://schemas.microsoft.com/office/drawing/2010/main" val="0"/>
              </a:ext>
            </a:extLst>
          </a:blip>
          <a:srcRect r="5197" b="13664"/>
          <a:stretch/>
        </p:blipFill>
        <p:spPr>
          <a:xfrm>
            <a:off x="906480" y="4080236"/>
            <a:ext cx="1254037" cy="1155495"/>
          </a:xfrm>
          <a:prstGeom prst="rect">
            <a:avLst/>
          </a:prstGeom>
        </p:spPr>
      </p:pic>
      <p:sp>
        <p:nvSpPr>
          <p:cNvPr id="18" name="Rectangle 17">
            <a:extLst>
              <a:ext uri="{FF2B5EF4-FFF2-40B4-BE49-F238E27FC236}">
                <a16:creationId xmlns:a16="http://schemas.microsoft.com/office/drawing/2014/main" id="{16D3186B-B47F-41B0-BBB2-55BC5B8E4FCA}"/>
              </a:ext>
            </a:extLst>
          </p:cNvPr>
          <p:cNvSpPr/>
          <p:nvPr/>
        </p:nvSpPr>
        <p:spPr>
          <a:xfrm>
            <a:off x="2160521" y="4553598"/>
            <a:ext cx="8527807" cy="523220"/>
          </a:xfrm>
          <a:prstGeom prst="rect">
            <a:avLst/>
          </a:prstGeom>
        </p:spPr>
        <p:txBody>
          <a:bodyPr wrap="square">
            <a:spAutoFit/>
          </a:bodyPr>
          <a:lstStyle/>
          <a:p>
            <a:r>
              <a:rPr lang="en-US" sz="2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Joanne Gallagher </a:t>
            </a:r>
            <a:r>
              <a:rPr lang="en-US" sz="16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Nominee for VP of Professional Development</a:t>
            </a:r>
          </a:p>
        </p:txBody>
      </p:sp>
      <p:sp>
        <p:nvSpPr>
          <p:cNvPr id="19" name="Rectangle 18">
            <a:extLst>
              <a:ext uri="{FF2B5EF4-FFF2-40B4-BE49-F238E27FC236}">
                <a16:creationId xmlns:a16="http://schemas.microsoft.com/office/drawing/2014/main" id="{D9890CB9-D606-4E6F-AE47-445CC0B5885A}"/>
              </a:ext>
            </a:extLst>
          </p:cNvPr>
          <p:cNvSpPr/>
          <p:nvPr/>
        </p:nvSpPr>
        <p:spPr>
          <a:xfrm>
            <a:off x="1448975" y="337438"/>
            <a:ext cx="8182706" cy="338554"/>
          </a:xfrm>
          <a:prstGeom prst="rect">
            <a:avLst/>
          </a:prstGeom>
        </p:spPr>
        <p:txBody>
          <a:bodyPr wrap="square">
            <a:spAutoFit/>
          </a:bodyPr>
          <a:lstStyle/>
          <a:p>
            <a:r>
              <a:rPr lang="en-US" sz="1600" dirty="0">
                <a:solidFill>
                  <a:prstClr val="white"/>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I’d like to ask each nominee to take 2 minutes to introduce themselves:</a:t>
            </a:r>
          </a:p>
        </p:txBody>
      </p:sp>
    </p:spTree>
    <p:extLst>
      <p:ext uri="{BB962C8B-B14F-4D97-AF65-F5344CB8AC3E}">
        <p14:creationId xmlns:p14="http://schemas.microsoft.com/office/powerpoint/2010/main" val="1080889895"/>
      </p:ext>
    </p:extLst>
  </p:cSld>
  <p:clrMapOvr>
    <a:masterClrMapping/>
  </p:clrMapOvr>
  <mc:AlternateContent xmlns:mc="http://schemas.openxmlformats.org/markup-compatibility/2006" xmlns:p14="http://schemas.microsoft.com/office/powerpoint/2010/main">
    <mc:Choice Requires="p14">
      <p:transition p14:dur="10" advTm="20000"/>
    </mc:Choice>
    <mc:Fallback xmlns="">
      <p:transition advTm="20000"/>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E755CD90DB2894CA913BF0F3F70FF3D" ma:contentTypeVersion="11" ma:contentTypeDescription="Create a new document." ma:contentTypeScope="" ma:versionID="c6230dfe087c1913238cca06ee6e4405">
  <xsd:schema xmlns:xsd="http://www.w3.org/2001/XMLSchema" xmlns:xs="http://www.w3.org/2001/XMLSchema" xmlns:p="http://schemas.microsoft.com/office/2006/metadata/properties" xmlns:ns3="eff45875-fce0-4aa3-a830-37999aad1742" xmlns:ns4="95a021ce-2b08-4f36-87b2-af088ab97875" targetNamespace="http://schemas.microsoft.com/office/2006/metadata/properties" ma:root="true" ma:fieldsID="23958060af915dfa261aa2c000f08be4" ns3:_="" ns4:_="">
    <xsd:import namespace="eff45875-fce0-4aa3-a830-37999aad1742"/>
    <xsd:import namespace="95a021ce-2b08-4f36-87b2-af088ab9787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DateTaken"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f45875-fce0-4aa3-a830-37999aad174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a021ce-2b08-4f36-87b2-af088ab9787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7B71E00-C445-40CD-ABB8-CD6BED906D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f45875-fce0-4aa3-a830-37999aad1742"/>
    <ds:schemaRef ds:uri="95a021ce-2b08-4f36-87b2-af088ab978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AFAA4B7-1998-4437-AE8D-65165C45DF8A}">
  <ds:schemaRefs>
    <ds:schemaRef ds:uri="http://schemas.microsoft.com/sharepoint/v3/contenttype/forms"/>
  </ds:schemaRefs>
</ds:datastoreItem>
</file>

<file path=customXml/itemProps3.xml><?xml version="1.0" encoding="utf-8"?>
<ds:datastoreItem xmlns:ds="http://schemas.openxmlformats.org/officeDocument/2006/customXml" ds:itemID="{29D4DCC1-9B1D-45BE-9B04-DAD8BF635B12}">
  <ds:schemaRefs>
    <ds:schemaRef ds:uri="http://purl.org/dc/terms/"/>
    <ds:schemaRef ds:uri="95a021ce-2b08-4f36-87b2-af088ab97875"/>
    <ds:schemaRef ds:uri="http://schemas.openxmlformats.org/package/2006/metadata/core-properties"/>
    <ds:schemaRef ds:uri="http://purl.org/dc/dcmitype/"/>
    <ds:schemaRef ds:uri="http://schemas.microsoft.com/office/infopath/2007/PartnerControls"/>
    <ds:schemaRef ds:uri="http://www.w3.org/XML/1998/namespace"/>
    <ds:schemaRef ds:uri="eff45875-fce0-4aa3-a830-37999aad1742"/>
    <ds:schemaRef ds:uri="http://schemas.microsoft.com/office/2006/documentManagement/typ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7790</TotalTime>
  <Words>343</Words>
  <Application>Microsoft Office PowerPoint</Application>
  <PresentationFormat>Widescreen</PresentationFormat>
  <Paragraphs>37</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Century Gothic</vt:lpstr>
      <vt:lpstr>Verdana</vt:lpstr>
      <vt:lpstr>Wingdings</vt:lpstr>
      <vt:lpstr>Wingdings 3</vt:lpstr>
      <vt:lpstr>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 Hopkins</dc:creator>
  <cp:lastModifiedBy>Green, Rebecca</cp:lastModifiedBy>
  <cp:revision>31</cp:revision>
  <dcterms:created xsi:type="dcterms:W3CDTF">2020-09-13T14:12:13Z</dcterms:created>
  <dcterms:modified xsi:type="dcterms:W3CDTF">2021-01-12T00:20:13Z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0x0101004E755CD90DB2894CA913BF0F3F70FF3D</vt:lpwstr>
  </property>
</Properties>
</file>