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307" r:id="rId5"/>
    <p:sldId id="323" r:id="rId6"/>
    <p:sldId id="319" r:id="rId7"/>
    <p:sldId id="312" r:id="rId8"/>
    <p:sldId id="320" r:id="rId9"/>
    <p:sldId id="322" r:id="rId10"/>
    <p:sldId id="321" r:id="rId11"/>
    <p:sldId id="324" r:id="rId12"/>
    <p:sldId id="31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22122"/>
      </p:ext>
    </p:extLst>
  </p:cSld>
  <p:clrMapOvr>
    <a:masterClrMapping/>
  </p:clrMapOvr>
  <p:transition spd="slow" advClick="0" advTm="20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05108"/>
      </p:ext>
    </p:extLst>
  </p:cSld>
  <p:clrMapOvr>
    <a:masterClrMapping/>
  </p:clrMapOvr>
  <p:transition spd="slow" advClick="0" advTm="20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128254"/>
      </p:ext>
    </p:extLst>
  </p:cSld>
  <p:clrMapOvr>
    <a:masterClrMapping/>
  </p:clrMapOvr>
  <p:transition spd="slow" advClick="0" advTm="20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6155609"/>
      </p:ext>
    </p:extLst>
  </p:cSld>
  <p:clrMapOvr>
    <a:masterClrMapping/>
  </p:clrMapOvr>
  <p:transition spd="slow" advClick="0" advTm="20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264753"/>
      </p:ext>
    </p:extLst>
  </p:cSld>
  <p:clrMapOvr>
    <a:masterClrMapping/>
  </p:clrMapOvr>
  <p:transition spd="slow" advClick="0" advTm="20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01099"/>
      </p:ext>
    </p:extLst>
  </p:cSld>
  <p:clrMapOvr>
    <a:masterClrMapping/>
  </p:clrMapOvr>
  <p:transition spd="slow" advClick="0" advTm="20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64263"/>
      </p:ext>
    </p:extLst>
  </p:cSld>
  <p:clrMapOvr>
    <a:masterClrMapping/>
  </p:clrMapOvr>
  <p:transition spd="slow" advClick="0" advTm="20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913443"/>
      </p:ext>
    </p:extLst>
  </p:cSld>
  <p:clrMapOvr>
    <a:masterClrMapping/>
  </p:clrMapOvr>
  <p:transition spd="slow" advClick="0" advTm="20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26486"/>
      </p:ext>
    </p:extLst>
  </p:cSld>
  <p:clrMapOvr>
    <a:masterClrMapping/>
  </p:clrMapOvr>
  <p:transition spd="slow" advClick="0" advTm="20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257646"/>
      </p:ext>
    </p:extLst>
  </p:cSld>
  <p:clrMapOvr>
    <a:masterClrMapping/>
  </p:clrMapOvr>
  <p:transition spd="slow" advClick="0" advTm="20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25383"/>
      </p:ext>
    </p:extLst>
  </p:cSld>
  <p:clrMapOvr>
    <a:masterClrMapping/>
  </p:clrMapOvr>
  <p:transition spd="slow" advClick="0" advTm="20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25158"/>
      </p:ext>
    </p:extLst>
  </p:cSld>
  <p:clrMapOvr>
    <a:masterClrMapping/>
  </p:clrMapOvr>
  <p:transition spd="slow" advClick="0" advTm="20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287900"/>
      </p:ext>
    </p:extLst>
  </p:cSld>
  <p:clrMapOvr>
    <a:masterClrMapping/>
  </p:clrMapOvr>
  <p:transition spd="slow" advClick="0" advTm="20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5293"/>
      </p:ext>
    </p:extLst>
  </p:cSld>
  <p:clrMapOvr>
    <a:masterClrMapping/>
  </p:clrMapOvr>
  <p:transition spd="slow" advClick="0" advTm="20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944154"/>
      </p:ext>
    </p:extLst>
  </p:cSld>
  <p:clrMapOvr>
    <a:masterClrMapping/>
  </p:clrMapOvr>
  <p:transition spd="slow" advClick="0" advTm="20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99249"/>
      </p:ext>
    </p:extLst>
  </p:cSld>
  <p:clrMapOvr>
    <a:masterClrMapping/>
  </p:clrMapOvr>
  <p:transition spd="slow" advClick="0" advTm="20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43063"/>
      </p:ext>
    </p:extLst>
  </p:cSld>
  <p:clrMapOvr>
    <a:masterClrMapping/>
  </p:clrMapOvr>
  <p:transition spd="slow" advClick="0" advTm="20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1770D9-1F66-4304-B812-B69173681A89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9493B-147E-431F-AD74-3CF1A27E69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955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 advClick="0" advTm="20000">
    <p:wipe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jpg"/><Relationship Id="rId5" Type="http://schemas.microsoft.com/office/2007/relationships/hdphoto" Target="../media/hdphoto1.wdp"/><Relationship Id="rId10" Type="http://schemas.openxmlformats.org/officeDocument/2006/relationships/image" Target="../media/image16.jpeg"/><Relationship Id="rId4" Type="http://schemas.openxmlformats.org/officeDocument/2006/relationships/image" Target="../media/image12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nkedin.com/company/pmi-tallahassee-florida-chapte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BC0DE2D-6FAE-47B6-B0DC-9B63946F6E73}"/>
              </a:ext>
            </a:extLst>
          </p:cNvPr>
          <p:cNvGrpSpPr/>
          <p:nvPr/>
        </p:nvGrpSpPr>
        <p:grpSpPr>
          <a:xfrm>
            <a:off x="2832753" y="1955876"/>
            <a:ext cx="5977467" cy="2937664"/>
            <a:chOff x="2832753" y="1955876"/>
            <a:chExt cx="5977467" cy="293766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4D977D8-0AC9-4AF2-81F1-14A9355E5B1D}"/>
                </a:ext>
              </a:extLst>
            </p:cNvPr>
            <p:cNvGrpSpPr/>
            <p:nvPr/>
          </p:nvGrpSpPr>
          <p:grpSpPr>
            <a:xfrm>
              <a:off x="2832753" y="1955876"/>
              <a:ext cx="2342562" cy="2817826"/>
              <a:chOff x="3190972" y="4685340"/>
              <a:chExt cx="1786891" cy="186817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A164FF9-D725-4971-AB75-9414D526F4CF}"/>
                  </a:ext>
                </a:extLst>
              </p:cNvPr>
              <p:cNvSpPr/>
              <p:nvPr/>
            </p:nvSpPr>
            <p:spPr>
              <a:xfrm>
                <a:off x="3992113" y="5619425"/>
                <a:ext cx="985750" cy="93408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05DE057-1397-40A2-9717-68AD856A6E5C}"/>
                  </a:ext>
                </a:extLst>
              </p:cNvPr>
              <p:cNvPicPr/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1733"/>
              <a:stretch/>
            </p:blipFill>
            <p:spPr bwMode="auto">
              <a:xfrm>
                <a:off x="3190972" y="4685340"/>
                <a:ext cx="1786890" cy="186817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CF4D56A-80D3-4A60-BB25-11665BC81B58}"/>
                  </a:ext>
                </a:extLst>
              </p:cNvPr>
              <p:cNvSpPr/>
              <p:nvPr/>
            </p:nvSpPr>
            <p:spPr>
              <a:xfrm>
                <a:off x="4049224" y="5591025"/>
                <a:ext cx="740490" cy="84328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4" name="Picture 2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541ACCEA-86CF-4859-9939-C7300D420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srgbClr val="4472C4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5553" y="5574334"/>
                <a:ext cx="1093877" cy="760244"/>
              </a:xfrm>
              <a:prstGeom prst="rect">
                <a:avLst/>
              </a:prstGeom>
            </p:spPr>
          </p:pic>
        </p:grpSp>
        <p:sp>
          <p:nvSpPr>
            <p:cNvPr id="25" name="Text Box 2">
              <a:extLst>
                <a:ext uri="{FF2B5EF4-FFF2-40B4-BE49-F238E27FC236}">
                  <a16:creationId xmlns:a16="http://schemas.microsoft.com/office/drawing/2014/main" id="{FE142C7B-7F17-4DBB-96BE-7C16CBA477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3798" y="1955876"/>
              <a:ext cx="3506422" cy="2937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Project </a:t>
              </a:r>
              <a:b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Management </a:t>
              </a:r>
              <a:b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Institute</a:t>
              </a:r>
              <a:endParaRPr lang="en-US" sz="4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>
                  <a:effectLst/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Tallahassee</a:t>
              </a:r>
              <a:endParaRPr lang="en-US" sz="4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3681760"/>
      </p:ext>
    </p:extLst>
  </p:cSld>
  <p:clrMapOvr>
    <a:masterClrMapping/>
  </p:clrMapOvr>
  <p:transition spd="slow" advClick="0" advTm="20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appy Holidays! - aaup:uc">
            <a:extLst>
              <a:ext uri="{FF2B5EF4-FFF2-40B4-BE49-F238E27FC236}">
                <a16:creationId xmlns:a16="http://schemas.microsoft.com/office/drawing/2014/main" id="{5DBAB43B-8E6E-402C-9574-5796A1483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614" y="536467"/>
            <a:ext cx="8676259" cy="578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78567"/>
      </p:ext>
    </p:extLst>
  </p:cSld>
  <p:clrMapOvr>
    <a:masterClrMapping/>
  </p:clrMapOvr>
  <p:transition spd="slow" advClick="0" advTm="20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EFE2CA-2312-41EE-92B0-24ECB92F244F}"/>
              </a:ext>
            </a:extLst>
          </p:cNvPr>
          <p:cNvSpPr/>
          <p:nvPr/>
        </p:nvSpPr>
        <p:spPr>
          <a:xfrm>
            <a:off x="274675" y="4316503"/>
            <a:ext cx="116426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 to our Chapter Members during 2020</a:t>
            </a:r>
          </a:p>
        </p:txBody>
      </p:sp>
      <p:pic>
        <p:nvPicPr>
          <p:cNvPr id="4100" name="Picture 4" descr="Life after COVID-19: What Will Change? - The Medical Futurist">
            <a:extLst>
              <a:ext uri="{FF2B5EF4-FFF2-40B4-BE49-F238E27FC236}">
                <a16:creationId xmlns:a16="http://schemas.microsoft.com/office/drawing/2014/main" id="{DF5F4C47-63D1-482F-8840-D089CFE85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270" y="629878"/>
            <a:ext cx="4813005" cy="33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389F323-71B7-4529-9086-FADE910E3541}"/>
              </a:ext>
            </a:extLst>
          </p:cNvPr>
          <p:cNvGrpSpPr/>
          <p:nvPr/>
        </p:nvGrpSpPr>
        <p:grpSpPr>
          <a:xfrm>
            <a:off x="6602819" y="3429000"/>
            <a:ext cx="542259" cy="509819"/>
            <a:chOff x="3190972" y="4685340"/>
            <a:chExt cx="1786891" cy="186817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36814F6-78BD-44C6-B3B9-6FCE6B164BC3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3F88EE2-8590-45D4-98FE-BE3514E0B1EE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4A60914-9302-4875-9696-41410DEF0D28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F41C4075-B24A-4123-8716-5CBD446C3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A26268-1D43-4CE6-8AFC-21DD627C0E3C}"/>
              </a:ext>
            </a:extLst>
          </p:cNvPr>
          <p:cNvGrpSpPr/>
          <p:nvPr/>
        </p:nvGrpSpPr>
        <p:grpSpPr>
          <a:xfrm>
            <a:off x="3554820" y="3155293"/>
            <a:ext cx="425302" cy="395982"/>
            <a:chOff x="3190972" y="4685340"/>
            <a:chExt cx="1786891" cy="186817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EBE01D6-302F-4E0E-873E-426451D1A873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5E8C908-A2C7-4113-A035-F5EABA7B99AE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4222C1E-75F3-48FE-B158-7D7819CE736F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A48936FF-5872-421E-8A32-5EBD75505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D1A0B7-B1DE-4947-A77D-279B98018796}"/>
              </a:ext>
            </a:extLst>
          </p:cNvPr>
          <p:cNvGrpSpPr/>
          <p:nvPr/>
        </p:nvGrpSpPr>
        <p:grpSpPr>
          <a:xfrm>
            <a:off x="7687342" y="2752061"/>
            <a:ext cx="223281" cy="256953"/>
            <a:chOff x="3190972" y="4685340"/>
            <a:chExt cx="1786891" cy="186817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EC51A69-3F18-4D75-8EB8-2851B74AD3C0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BC9EC43-C349-4608-AEB2-C4189762C27F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734E653-BB6D-4A37-A249-50EF0620E4DD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9" name="Picture 28" descr="A close up of a logo&#10;&#10;Description automatically generated">
              <a:extLst>
                <a:ext uri="{FF2B5EF4-FFF2-40B4-BE49-F238E27FC236}">
                  <a16:creationId xmlns:a16="http://schemas.microsoft.com/office/drawing/2014/main" id="{FC7E61E5-700A-4D98-A961-F06BEDE4B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5332858"/>
      </p:ext>
    </p:extLst>
  </p:cSld>
  <p:clrMapOvr>
    <a:masterClrMapping/>
  </p:clrMapOvr>
  <p:transition spd="slow" advClick="0" advTm="2000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line image 2">
            <a:extLst>
              <a:ext uri="{FF2B5EF4-FFF2-40B4-BE49-F238E27FC236}">
                <a16:creationId xmlns:a16="http://schemas.microsoft.com/office/drawing/2014/main" id="{CFF7F083-2083-4725-9D2E-45AA8E875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6" t="4149" r="8373" b="6791"/>
          <a:stretch/>
        </p:blipFill>
        <p:spPr bwMode="auto">
          <a:xfrm>
            <a:off x="1990993" y="3765035"/>
            <a:ext cx="1421883" cy="160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B987BB-0C91-4C5C-87E1-0FA65355CE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0" t="15607" r="24370" b="37571"/>
          <a:stretch/>
        </p:blipFill>
        <p:spPr>
          <a:xfrm>
            <a:off x="4046295" y="304078"/>
            <a:ext cx="1421883" cy="1585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D23276-D892-4F9A-BF81-BCE82B8009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70" t="26839" r="44127" b="24470"/>
          <a:stretch/>
        </p:blipFill>
        <p:spPr>
          <a:xfrm>
            <a:off x="1990993" y="1804304"/>
            <a:ext cx="1421883" cy="16246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68B980-9C46-40F4-B454-E744CE2E935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90" t="36332" r="48435" b="33246"/>
          <a:stretch/>
        </p:blipFill>
        <p:spPr>
          <a:xfrm rot="5400000">
            <a:off x="3730130" y="5269760"/>
            <a:ext cx="1514117" cy="13340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19F809-CD1B-4D42-BAC5-0E940732E1A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4" t="8452" r="29715" b="32323"/>
          <a:stretch/>
        </p:blipFill>
        <p:spPr>
          <a:xfrm>
            <a:off x="8316638" y="3765036"/>
            <a:ext cx="1381376" cy="1604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30EEF6-211A-4EBC-93D4-7D8EA9BE71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6" r="9137" b="14788"/>
          <a:stretch/>
        </p:blipFill>
        <p:spPr>
          <a:xfrm>
            <a:off x="6459319" y="284842"/>
            <a:ext cx="1356965" cy="1604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781A48-F398-4868-8BE5-94B3E756126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 r="7229" b="49167"/>
          <a:stretch/>
        </p:blipFill>
        <p:spPr>
          <a:xfrm>
            <a:off x="8348119" y="1795160"/>
            <a:ext cx="1318415" cy="160474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39C1229-0CE5-40B3-937C-F12A95B5F411}"/>
              </a:ext>
            </a:extLst>
          </p:cNvPr>
          <p:cNvSpPr/>
          <p:nvPr/>
        </p:nvSpPr>
        <p:spPr>
          <a:xfrm>
            <a:off x="2534646" y="773480"/>
            <a:ext cx="1550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</a:p>
          <a:p>
            <a:pPr lvl="0"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Davis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B29263-2CE0-4336-AADA-F671E1DBF7E0}"/>
              </a:ext>
            </a:extLst>
          </p:cNvPr>
          <p:cNvSpPr/>
          <p:nvPr/>
        </p:nvSpPr>
        <p:spPr>
          <a:xfrm>
            <a:off x="7766164" y="777335"/>
            <a:ext cx="1698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 VP</a:t>
            </a:r>
          </a:p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Karen Scott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75F5B8-739F-4115-B418-4FAB2A0E6E57}"/>
              </a:ext>
            </a:extLst>
          </p:cNvPr>
          <p:cNvSpPr/>
          <p:nvPr/>
        </p:nvSpPr>
        <p:spPr>
          <a:xfrm>
            <a:off x="-61538" y="2090693"/>
            <a:ext cx="2004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Programs</a:t>
            </a:r>
          </a:p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Lisa Hopkins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909749-2C54-433E-A8D9-67BD4E41F0B5}"/>
              </a:ext>
            </a:extLst>
          </p:cNvPr>
          <p:cNvSpPr/>
          <p:nvPr/>
        </p:nvSpPr>
        <p:spPr>
          <a:xfrm>
            <a:off x="9714092" y="1980858"/>
            <a:ext cx="16986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Professional Development</a:t>
            </a:r>
          </a:p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Tammy Davis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A39E02-603C-4748-B8A1-0DC5D4198184}"/>
              </a:ext>
            </a:extLst>
          </p:cNvPr>
          <p:cNvSpPr/>
          <p:nvPr/>
        </p:nvSpPr>
        <p:spPr>
          <a:xfrm>
            <a:off x="-510590" y="4244056"/>
            <a:ext cx="2501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Finance</a:t>
            </a:r>
          </a:p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Amit </a:t>
            </a:r>
            <a:r>
              <a:rPr lang="en-US" b="1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Bokey</a:t>
            </a:r>
            <a:endParaRPr lang="en-US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CF3093-513C-46B7-95E2-F4081E81B0FF}"/>
              </a:ext>
            </a:extLst>
          </p:cNvPr>
          <p:cNvSpPr/>
          <p:nvPr/>
        </p:nvSpPr>
        <p:spPr>
          <a:xfrm>
            <a:off x="1301194" y="5613634"/>
            <a:ext cx="246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Administration</a:t>
            </a:r>
          </a:p>
          <a:p>
            <a:pPr algn="r"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Debbie Rivenburg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27158E-FAB8-47CB-9C0F-F946DD607359}"/>
              </a:ext>
            </a:extLst>
          </p:cNvPr>
          <p:cNvSpPr/>
          <p:nvPr/>
        </p:nvSpPr>
        <p:spPr>
          <a:xfrm>
            <a:off x="9666534" y="4382357"/>
            <a:ext cx="2294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Membership</a:t>
            </a:r>
          </a:p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Sean Gibbs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8B5381-69D2-404F-AF59-B144E411693B}"/>
              </a:ext>
            </a:extLst>
          </p:cNvPr>
          <p:cNvSpPr/>
          <p:nvPr/>
        </p:nvSpPr>
        <p:spPr>
          <a:xfrm>
            <a:off x="7410632" y="5582686"/>
            <a:ext cx="2617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 – Communications</a:t>
            </a:r>
          </a:p>
          <a:p>
            <a:pPr defTabSz="914400">
              <a:defRPr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Rebecca Green</a:t>
            </a:r>
          </a:p>
        </p:txBody>
      </p:sp>
      <p:pic>
        <p:nvPicPr>
          <p:cNvPr id="22" name="Picture 21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6E3D123A-5F6B-42E5-8C89-CA687918A7C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 t="1048" r="10078" b="18902"/>
          <a:stretch/>
        </p:blipFill>
        <p:spPr>
          <a:xfrm>
            <a:off x="6029614" y="5179741"/>
            <a:ext cx="1381018" cy="151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04192"/>
      </p:ext>
    </p:extLst>
  </p:cSld>
  <p:clrMapOvr>
    <a:masterClrMapping/>
  </p:clrMapOvr>
  <p:transition spd="slow" advClick="0" advTm="20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EFE2CA-2312-41EE-92B0-24ECB92F244F}"/>
              </a:ext>
            </a:extLst>
          </p:cNvPr>
          <p:cNvSpPr/>
          <p:nvPr/>
        </p:nvSpPr>
        <p:spPr>
          <a:xfrm>
            <a:off x="1192263" y="1670118"/>
            <a:ext cx="59503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 to</a:t>
            </a:r>
          </a:p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PMITLH</a:t>
            </a:r>
          </a:p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</a:p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</a:p>
        </p:txBody>
      </p:sp>
      <p:pic>
        <p:nvPicPr>
          <p:cNvPr id="5122" name="Picture 2" descr="Equality and Diversity Committee | LSTM">
            <a:extLst>
              <a:ext uri="{FF2B5EF4-FFF2-40B4-BE49-F238E27FC236}">
                <a16:creationId xmlns:a16="http://schemas.microsoft.com/office/drawing/2014/main" id="{81D317FC-21E4-4443-B97C-519AB272D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732" y="850605"/>
            <a:ext cx="5948030" cy="520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711053"/>
      </p:ext>
    </p:extLst>
  </p:cSld>
  <p:clrMapOvr>
    <a:masterClrMapping/>
  </p:clrMapOvr>
  <p:transition spd="slow" advClick="0" advTm="20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4D977D8-0AC9-4AF2-81F1-14A9355E5B1D}"/>
              </a:ext>
            </a:extLst>
          </p:cNvPr>
          <p:cNvGrpSpPr/>
          <p:nvPr/>
        </p:nvGrpSpPr>
        <p:grpSpPr>
          <a:xfrm>
            <a:off x="9558670" y="611174"/>
            <a:ext cx="1722024" cy="1759886"/>
            <a:chOff x="3190972" y="4685340"/>
            <a:chExt cx="1786891" cy="186817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A164FF9-D725-4971-AB75-9414D526F4CF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5DE057-1397-40A2-9717-68AD856A6E5C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D56A-80D3-4A60-BB25-11665BC81B58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541ACCEA-86CF-4859-9939-C7300D420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CEFE2CA-2312-41EE-92B0-24ECB92F244F}"/>
              </a:ext>
            </a:extLst>
          </p:cNvPr>
          <p:cNvSpPr/>
          <p:nvPr/>
        </p:nvSpPr>
        <p:spPr>
          <a:xfrm>
            <a:off x="1415546" y="1436202"/>
            <a:ext cx="73563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Check out our updated website:</a:t>
            </a:r>
          </a:p>
          <a:p>
            <a:pPr fontAlgn="base"/>
            <a:endParaRPr lang="en-US" sz="6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PMITLH.org</a:t>
            </a:r>
          </a:p>
        </p:txBody>
      </p:sp>
    </p:spTree>
    <p:extLst>
      <p:ext uri="{BB962C8B-B14F-4D97-AF65-F5344CB8AC3E}">
        <p14:creationId xmlns:p14="http://schemas.microsoft.com/office/powerpoint/2010/main" val="2086624176"/>
      </p:ext>
    </p:extLst>
  </p:cSld>
  <p:clrMapOvr>
    <a:masterClrMapping/>
  </p:clrMapOvr>
  <p:transition spd="slow" advClick="0" advTm="20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4D977D8-0AC9-4AF2-81F1-14A9355E5B1D}"/>
              </a:ext>
            </a:extLst>
          </p:cNvPr>
          <p:cNvGrpSpPr/>
          <p:nvPr/>
        </p:nvGrpSpPr>
        <p:grpSpPr>
          <a:xfrm>
            <a:off x="9494874" y="611174"/>
            <a:ext cx="1785820" cy="1898110"/>
            <a:chOff x="3190972" y="4685340"/>
            <a:chExt cx="1786891" cy="186817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A164FF9-D725-4971-AB75-9414D526F4CF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5DE057-1397-40A2-9717-68AD856A6E5C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D56A-80D3-4A60-BB25-11665BC81B58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541ACCEA-86CF-4859-9939-C7300D420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CEFE2CA-2312-41EE-92B0-24ECB92F244F}"/>
              </a:ext>
            </a:extLst>
          </p:cNvPr>
          <p:cNvSpPr/>
          <p:nvPr/>
        </p:nvSpPr>
        <p:spPr>
          <a:xfrm>
            <a:off x="521961" y="1205952"/>
            <a:ext cx="97322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PMITLH LinkedIn</a:t>
            </a:r>
          </a:p>
          <a:p>
            <a:pPr fontAlgn="base"/>
            <a:endParaRPr lang="en-US" sz="6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fontAlgn="base"/>
            <a:r>
              <a:rPr lang="en-US" sz="6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https://www.linkedin.com/company/pmi-tallahassee-florida-chapter/</a:t>
            </a:r>
            <a:endParaRPr lang="en-US" sz="6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71790"/>
      </p:ext>
    </p:extLst>
  </p:cSld>
  <p:clrMapOvr>
    <a:masterClrMapping/>
  </p:clrMapOvr>
  <p:transition spd="slow" advClick="0" advTm="20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4D977D8-0AC9-4AF2-81F1-14A9355E5B1D}"/>
              </a:ext>
            </a:extLst>
          </p:cNvPr>
          <p:cNvGrpSpPr/>
          <p:nvPr/>
        </p:nvGrpSpPr>
        <p:grpSpPr>
          <a:xfrm>
            <a:off x="9494874" y="611174"/>
            <a:ext cx="1785820" cy="1898110"/>
            <a:chOff x="3190972" y="4685340"/>
            <a:chExt cx="1786891" cy="186817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A164FF9-D725-4971-AB75-9414D526F4CF}"/>
                </a:ext>
              </a:extLst>
            </p:cNvPr>
            <p:cNvSpPr/>
            <p:nvPr/>
          </p:nvSpPr>
          <p:spPr>
            <a:xfrm>
              <a:off x="3992113" y="5619425"/>
              <a:ext cx="985750" cy="9340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5DE057-1397-40A2-9717-68AD856A6E5C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33"/>
            <a:stretch/>
          </p:blipFill>
          <p:spPr bwMode="auto">
            <a:xfrm>
              <a:off x="3190972" y="4685340"/>
              <a:ext cx="1786890" cy="18681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D56A-80D3-4A60-BB25-11665BC81B58}"/>
                </a:ext>
              </a:extLst>
            </p:cNvPr>
            <p:cNvSpPr/>
            <p:nvPr/>
          </p:nvSpPr>
          <p:spPr>
            <a:xfrm>
              <a:off x="4049224" y="5591025"/>
              <a:ext cx="740490" cy="8432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541ACCEA-86CF-4859-9939-C7300D420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553" y="5574334"/>
              <a:ext cx="1093877" cy="7602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3843631"/>
      </p:ext>
    </p:extLst>
  </p:cSld>
  <p:clrMapOvr>
    <a:masterClrMapping/>
  </p:clrMapOvr>
  <p:transition spd="slow" advClick="0" advTm="20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7E16E6-A621-44D2-91C3-EE78E63637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r="8273"/>
          <a:stretch/>
        </p:blipFill>
        <p:spPr>
          <a:xfrm>
            <a:off x="7554139" y="609601"/>
            <a:ext cx="3990160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8E6895-FE67-4B38-BE9F-C0B61B6F2D5B}"/>
              </a:ext>
            </a:extLst>
          </p:cNvPr>
          <p:cNvSpPr txBox="1"/>
          <p:nvPr/>
        </p:nvSpPr>
        <p:spPr>
          <a:xfrm>
            <a:off x="608523" y="636826"/>
            <a:ext cx="6258737" cy="3809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lvl="1" fontAlgn="base"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  <a:buSzPct val="80000"/>
            </a:pPr>
            <a:r>
              <a:rPr lang="en-US" sz="57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Burnout at Work: A Threat to Our Organizations 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dirty="0">
                <a:latin typeface="+mj-lt"/>
                <a:ea typeface="+mj-ea"/>
                <a:cs typeface="+mj-cs"/>
              </a:rPr>
              <a:t> 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resident of Strategic Empowerment Consulting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Master of Social Work degree from Florida State University with a specific focus in organizational administration and policy. 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Over 20 years in the business and nonprofit sectors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8" name="Picture 8" descr="evoke virtual|we make virtual work| - Virtual Training">
            <a:extLst>
              <a:ext uri="{FF2B5EF4-FFF2-40B4-BE49-F238E27FC236}">
                <a16:creationId xmlns:a16="http://schemas.microsoft.com/office/drawing/2014/main" id="{CBF85C91-132B-4846-9346-9A6DA798A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8056" y="2323156"/>
            <a:ext cx="1855935" cy="259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0E7BF10-3225-4AFF-BA72-04DCB551F5FE}"/>
              </a:ext>
            </a:extLst>
          </p:cNvPr>
          <p:cNvGrpSpPr/>
          <p:nvPr/>
        </p:nvGrpSpPr>
        <p:grpSpPr>
          <a:xfrm>
            <a:off x="13117077" y="422885"/>
            <a:ext cx="1495911" cy="646331"/>
            <a:chOff x="763588" y="4196814"/>
            <a:chExt cx="1495911" cy="646331"/>
          </a:xfrm>
        </p:grpSpPr>
        <p:pic>
          <p:nvPicPr>
            <p:cNvPr id="5130" name="Picture 10" descr="Tools | Training For Change">
              <a:extLst>
                <a:ext uri="{FF2B5EF4-FFF2-40B4-BE49-F238E27FC236}">
                  <a16:creationId xmlns:a16="http://schemas.microsoft.com/office/drawing/2014/main" id="{A8292988-29E6-4D34-AE86-495205960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588" y="4336113"/>
              <a:ext cx="357628" cy="357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1EAE44-F0AC-4460-BA34-0696978E28E0}"/>
                </a:ext>
              </a:extLst>
            </p:cNvPr>
            <p:cNvSpPr txBox="1"/>
            <p:nvPr/>
          </p:nvSpPr>
          <p:spPr>
            <a:xfrm>
              <a:off x="1023263" y="4196814"/>
              <a:ext cx="12362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3600">
                  <a:latin typeface="Arial Black" panose="020B0A04020102020204" pitchFamily="34" charset="0"/>
                </a:rPr>
                <a:t>TBD</a:t>
              </a:r>
            </a:p>
          </p:txBody>
        </p:sp>
      </p:grpSp>
      <p:pic>
        <p:nvPicPr>
          <p:cNvPr id="5134" name="Picture 14">
            <a:extLst>
              <a:ext uri="{FF2B5EF4-FFF2-40B4-BE49-F238E27FC236}">
                <a16:creationId xmlns:a16="http://schemas.microsoft.com/office/drawing/2014/main" id="{6D5D0EE2-2310-4116-9021-ADBE47118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7374" y="5319727"/>
            <a:ext cx="1185497" cy="94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D0FC6D2-5B9B-4820-ABD4-DEB1F0819A88}"/>
              </a:ext>
            </a:extLst>
          </p:cNvPr>
          <p:cNvSpPr/>
          <p:nvPr/>
        </p:nvSpPr>
        <p:spPr>
          <a:xfrm>
            <a:off x="5590677" y="5879066"/>
            <a:ext cx="342914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Brandy Carlson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68224A-3607-4636-8C15-A1D8E633142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43" y="3787404"/>
            <a:ext cx="3648178" cy="2255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7627875"/>
      </p:ext>
    </p:extLst>
  </p:cSld>
  <p:clrMapOvr>
    <a:masterClrMapping/>
  </p:clrMapOvr>
  <p:transition spd="slow" advClick="0" advTm="20000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755CD90DB2894CA913BF0F3F70FF3D" ma:contentTypeVersion="11" ma:contentTypeDescription="Create a new document." ma:contentTypeScope="" ma:versionID="c6230dfe087c1913238cca06ee6e4405">
  <xsd:schema xmlns:xsd="http://www.w3.org/2001/XMLSchema" xmlns:xs="http://www.w3.org/2001/XMLSchema" xmlns:p="http://schemas.microsoft.com/office/2006/metadata/properties" xmlns:ns3="eff45875-fce0-4aa3-a830-37999aad1742" xmlns:ns4="95a021ce-2b08-4f36-87b2-af088ab97875" targetNamespace="http://schemas.microsoft.com/office/2006/metadata/properties" ma:root="true" ma:fieldsID="23958060af915dfa261aa2c000f08be4" ns3:_="" ns4:_="">
    <xsd:import namespace="eff45875-fce0-4aa3-a830-37999aad1742"/>
    <xsd:import namespace="95a021ce-2b08-4f36-87b2-af088ab9787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f45875-fce0-4aa3-a830-37999aad174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021ce-2b08-4f36-87b2-af088ab978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E5CC65-FCD8-40B7-991B-D477BED176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f45875-fce0-4aa3-a830-37999aad1742"/>
    <ds:schemaRef ds:uri="95a021ce-2b08-4f36-87b2-af088ab978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827AD1-CBDA-44C7-85B4-C0A48C067B0C}">
  <ds:schemaRefs>
    <ds:schemaRef ds:uri="http://purl.org/dc/elements/1.1/"/>
    <ds:schemaRef ds:uri="http://schemas.microsoft.com/office/2006/metadata/properties"/>
    <ds:schemaRef ds:uri="http://purl.org/dc/terms/"/>
    <ds:schemaRef ds:uri="95a021ce-2b08-4f36-87b2-af088ab97875"/>
    <ds:schemaRef ds:uri="eff45875-fce0-4aa3-a830-37999aad1742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87CF59-1FE0-4761-B727-304D402DDE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3001</TotalTime>
  <Words>125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Hopkins</dc:creator>
  <cp:lastModifiedBy>Green, Rebecca</cp:lastModifiedBy>
  <cp:revision>15</cp:revision>
  <dcterms:created xsi:type="dcterms:W3CDTF">2020-12-05T19:30:24Z</dcterms:created>
  <dcterms:modified xsi:type="dcterms:W3CDTF">2020-12-08T22:27:07Z</dcterms:modified>
</cp:coreProperties>
</file>