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4"/>
  </p:sldMasterIdLst>
  <p:sldIdLst>
    <p:sldId id="307" r:id="rId5"/>
    <p:sldId id="323" r:id="rId6"/>
    <p:sldId id="319" r:id="rId7"/>
    <p:sldId id="312" r:id="rId8"/>
    <p:sldId id="320" r:id="rId9"/>
    <p:sldId id="322" r:id="rId10"/>
    <p:sldId id="321" r:id="rId11"/>
    <p:sldId id="324" r:id="rId12"/>
    <p:sldId id="317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4" autoAdjust="0"/>
    <p:restoredTop sz="94660"/>
  </p:normalViewPr>
  <p:slideViewPr>
    <p:cSldViewPr snapToGrid="0">
      <p:cViewPr varScale="1">
        <p:scale>
          <a:sx n="62" d="100"/>
          <a:sy n="62" d="100"/>
        </p:scale>
        <p:origin x="90" y="3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1770D9-1F66-4304-B812-B69173681A89}" type="datetimeFigureOut">
              <a:rPr lang="en-US" smtClean="0"/>
              <a:t>12/8/2020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59493B-147E-431F-AD74-3CF1A27E69C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1722122"/>
      </p:ext>
    </p:extLst>
  </p:cSld>
  <p:clrMapOvr>
    <a:masterClrMapping/>
  </p:clrMapOvr>
  <p:transition spd="slow" advClick="0" advTm="20000">
    <p:wip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1770D9-1F66-4304-B812-B69173681A89}" type="datetimeFigureOut">
              <a:rPr lang="en-US" smtClean="0"/>
              <a:t>12/8/2020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59493B-147E-431F-AD74-3CF1A27E69C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2905108"/>
      </p:ext>
    </p:extLst>
  </p:cSld>
  <p:clrMapOvr>
    <a:masterClrMapping/>
  </p:clrMapOvr>
  <p:transition spd="slow" advClick="0" advTm="20000">
    <p:wip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1770D9-1F66-4304-B812-B69173681A89}" type="datetimeFigureOut">
              <a:rPr lang="en-US" smtClean="0"/>
              <a:t>12/8/2020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59493B-147E-431F-AD74-3CF1A27E69C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00128254"/>
      </p:ext>
    </p:extLst>
  </p:cSld>
  <p:clrMapOvr>
    <a:masterClrMapping/>
  </p:clrMapOvr>
  <p:transition spd="slow" advClick="0" advTm="20000">
    <p:wip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>
          <a:xfrm>
            <a:off x="1930400" y="3771174"/>
            <a:ext cx="727964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1770D9-1F66-4304-B812-B69173681A89}" type="datetimeFigureOut">
              <a:rPr lang="en-US" smtClean="0"/>
              <a:t>12/8/2020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59493B-147E-431F-AD74-3CF1A27E69C1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226155609"/>
      </p:ext>
    </p:extLst>
  </p:cSld>
  <p:clrMapOvr>
    <a:masterClrMapping/>
  </p:clrMapOvr>
  <p:transition spd="slow" advClick="0" advTm="20000">
    <p:wip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1770D9-1F66-4304-B812-B69173681A89}" type="datetimeFigureOut">
              <a:rPr lang="en-US" smtClean="0"/>
              <a:t>12/8/2020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59493B-147E-431F-AD74-3CF1A27E69C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3264753"/>
      </p:ext>
    </p:extLst>
  </p:cSld>
  <p:clrMapOvr>
    <a:masterClrMapping/>
  </p:clrMapOvr>
  <p:transition spd="slow" advClick="0" advTm="20000">
    <p:wip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1770D9-1F66-4304-B812-B69173681A89}" type="datetimeFigureOut">
              <a:rPr lang="en-US" smtClean="0"/>
              <a:t>12/8/2020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59493B-147E-431F-AD74-3CF1A27E69C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9701099"/>
      </p:ext>
    </p:extLst>
  </p:cSld>
  <p:clrMapOvr>
    <a:masterClrMapping/>
  </p:clrMapOvr>
  <p:transition spd="slow" advClick="0" advTm="20000">
    <p:wip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1770D9-1F66-4304-B812-B69173681A89}" type="datetimeFigureOut">
              <a:rPr lang="en-US" smtClean="0"/>
              <a:t>12/8/2020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59493B-147E-431F-AD74-3CF1A27E69C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064263"/>
      </p:ext>
    </p:extLst>
  </p:cSld>
  <p:clrMapOvr>
    <a:masterClrMapping/>
  </p:clrMapOvr>
  <p:transition spd="slow" advClick="0" advTm="20000">
    <p:wip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1770D9-1F66-4304-B812-B69173681A89}" type="datetimeFigureOut">
              <a:rPr lang="en-US" smtClean="0"/>
              <a:t>12/8/2020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59493B-147E-431F-AD74-3CF1A27E69C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7913443"/>
      </p:ext>
    </p:extLst>
  </p:cSld>
  <p:clrMapOvr>
    <a:masterClrMapping/>
  </p:clrMapOvr>
  <p:transition spd="slow" advClick="0" advTm="20000">
    <p:wip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1770D9-1F66-4304-B812-B69173681A89}" type="datetimeFigureOut">
              <a:rPr lang="en-US" smtClean="0"/>
              <a:t>12/8/2020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59493B-147E-431F-AD74-3CF1A27E69C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7726486"/>
      </p:ext>
    </p:extLst>
  </p:cSld>
  <p:clrMapOvr>
    <a:masterClrMapping/>
  </p:clrMapOvr>
  <p:transition spd="slow" advClick="0" advTm="20000">
    <p:wip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1770D9-1F66-4304-B812-B69173681A89}" type="datetimeFigureOut">
              <a:rPr lang="en-US" smtClean="0"/>
              <a:t>12/8/2020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59493B-147E-431F-AD74-3CF1A27E69C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6257646"/>
      </p:ext>
    </p:extLst>
  </p:cSld>
  <p:clrMapOvr>
    <a:masterClrMapping/>
  </p:clrMapOvr>
  <p:transition spd="slow" advClick="0" advTm="20000">
    <p:wip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1770D9-1F66-4304-B812-B69173681A89}" type="datetimeFigureOut">
              <a:rPr lang="en-US" smtClean="0"/>
              <a:t>12/8/2020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59493B-147E-431F-AD74-3CF1A27E69C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5425383"/>
      </p:ext>
    </p:extLst>
  </p:cSld>
  <p:clrMapOvr>
    <a:masterClrMapping/>
  </p:clrMapOvr>
  <p:transition spd="slow" advClick="0" advTm="20000">
    <p:wip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1770D9-1F66-4304-B812-B69173681A89}" type="datetimeFigureOut">
              <a:rPr lang="en-US" smtClean="0"/>
              <a:t>12/8/2020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59493B-147E-431F-AD74-3CF1A27E69C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4425158"/>
      </p:ext>
    </p:extLst>
  </p:cSld>
  <p:clrMapOvr>
    <a:masterClrMapping/>
  </p:clrMapOvr>
  <p:transition spd="slow" advClick="0" advTm="20000">
    <p:wip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1770D9-1F66-4304-B812-B69173681A89}" type="datetimeFigureOut">
              <a:rPr lang="en-US" smtClean="0"/>
              <a:t>12/8/2020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59493B-147E-431F-AD74-3CF1A27E69C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4287900"/>
      </p:ext>
    </p:extLst>
  </p:cSld>
  <p:clrMapOvr>
    <a:masterClrMapping/>
  </p:clrMapOvr>
  <p:transition spd="slow" advClick="0" advTm="20000">
    <p:wip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1770D9-1F66-4304-B812-B69173681A89}" type="datetimeFigureOut">
              <a:rPr lang="en-US" smtClean="0"/>
              <a:t>12/8/2020</a:t>
            </a:fld>
            <a:endParaRPr lang="en-US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59493B-147E-431F-AD74-3CF1A27E69C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565293"/>
      </p:ext>
    </p:extLst>
  </p:cSld>
  <p:clrMapOvr>
    <a:masterClrMapping/>
  </p:clrMapOvr>
  <p:transition spd="slow" advClick="0" advTm="20000">
    <p:wip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1770D9-1F66-4304-B812-B69173681A89}" type="datetimeFigureOut">
              <a:rPr lang="en-US" smtClean="0"/>
              <a:t>12/8/2020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59493B-147E-431F-AD74-3CF1A27E69C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0944154"/>
      </p:ext>
    </p:extLst>
  </p:cSld>
  <p:clrMapOvr>
    <a:masterClrMapping/>
  </p:clrMapOvr>
  <p:transition spd="slow" advClick="0" advTm="20000">
    <p:wip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1770D9-1F66-4304-B812-B69173681A89}" type="datetimeFigureOut">
              <a:rPr lang="en-US" smtClean="0"/>
              <a:t>12/8/2020</a:t>
            </a:fld>
            <a:endParaRPr lang="en-US" dirty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59493B-147E-431F-AD74-3CF1A27E69C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2899249"/>
      </p:ext>
    </p:extLst>
  </p:cSld>
  <p:clrMapOvr>
    <a:masterClrMapping/>
  </p:clrMapOvr>
  <p:transition spd="slow" advClick="0" advTm="20000">
    <p:wip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1770D9-1F66-4304-B812-B69173681A89}" type="datetimeFigureOut">
              <a:rPr lang="en-US" smtClean="0"/>
              <a:t>12/8/2020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59493B-147E-431F-AD74-3CF1A27E69C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7643063"/>
      </p:ext>
    </p:extLst>
  </p:cSld>
  <p:clrMapOvr>
    <a:masterClrMapping/>
  </p:clrMapOvr>
  <p:transition spd="slow" advClick="0" advTm="20000">
    <p:wip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40000"/>
                  <a:lumOff val="60000"/>
                  <a:alpha val="7000"/>
                </a:schemeClr>
              </a:gs>
              <a:gs pos="69000">
                <a:schemeClr val="bg2">
                  <a:lumMod val="40000"/>
                  <a:lumOff val="60000"/>
                  <a:alpha val="0"/>
                </a:schemeClr>
              </a:gs>
              <a:gs pos="36000">
                <a:schemeClr val="bg2">
                  <a:lumMod val="40000"/>
                  <a:lumOff val="6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9012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41770D9-1F66-4304-B812-B69173681A89}" type="datetimeFigureOut">
              <a:rPr lang="en-US" smtClean="0"/>
              <a:t>12/8/2020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59493B-147E-431F-AD74-3CF1A27E69C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819550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</p:sldLayoutIdLst>
  <p:transition spd="slow" advClick="0" advTm="20000">
    <p:wipe/>
  </p:transition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11.jpg"/><Relationship Id="rId7" Type="http://schemas.microsoft.com/office/2007/relationships/hdphoto" Target="../media/hdphoto2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11" Type="http://schemas.openxmlformats.org/officeDocument/2006/relationships/image" Target="../media/image17.jpg"/><Relationship Id="rId5" Type="http://schemas.microsoft.com/office/2007/relationships/hdphoto" Target="../media/hdphoto1.wdp"/><Relationship Id="rId10" Type="http://schemas.openxmlformats.org/officeDocument/2006/relationships/image" Target="../media/image16.jpeg"/><Relationship Id="rId4" Type="http://schemas.openxmlformats.org/officeDocument/2006/relationships/image" Target="../media/image12.png"/><Relationship Id="rId9" Type="http://schemas.openxmlformats.org/officeDocument/2006/relationships/image" Target="../media/image15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linkedin.com/company/pmi-tallahassee-florida-chapter/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8BC0DE2D-6FAE-47B6-B0DC-9B63946F6E73}"/>
              </a:ext>
            </a:extLst>
          </p:cNvPr>
          <p:cNvGrpSpPr/>
          <p:nvPr/>
        </p:nvGrpSpPr>
        <p:grpSpPr>
          <a:xfrm>
            <a:off x="2832753" y="1955876"/>
            <a:ext cx="5977467" cy="2937664"/>
            <a:chOff x="2832753" y="1955876"/>
            <a:chExt cx="5977467" cy="2937664"/>
          </a:xfrm>
        </p:grpSpPr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54D977D8-0AC9-4AF2-81F1-14A9355E5B1D}"/>
                </a:ext>
              </a:extLst>
            </p:cNvPr>
            <p:cNvGrpSpPr/>
            <p:nvPr/>
          </p:nvGrpSpPr>
          <p:grpSpPr>
            <a:xfrm>
              <a:off x="2832753" y="1955876"/>
              <a:ext cx="2342562" cy="2817826"/>
              <a:chOff x="3190972" y="4685340"/>
              <a:chExt cx="1786891" cy="1868170"/>
            </a:xfrm>
          </p:grpSpPr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id="{9A164FF9-D725-4971-AB75-9414D526F4CF}"/>
                  </a:ext>
                </a:extLst>
              </p:cNvPr>
              <p:cNvSpPr/>
              <p:nvPr/>
            </p:nvSpPr>
            <p:spPr>
              <a:xfrm>
                <a:off x="3992113" y="5619425"/>
                <a:ext cx="985750" cy="934085"/>
              </a:xfrm>
              <a:prstGeom prst="rect">
                <a:avLst/>
              </a:prstGeom>
              <a:solidFill>
                <a:sysClr val="window" lastClr="FFFFFF"/>
              </a:solidFill>
              <a:ln w="12700" cap="flat" cmpd="sng" algn="ctr">
                <a:solidFill>
                  <a:sysClr val="window" lastClr="FFFFFF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pic>
            <p:nvPicPr>
              <p:cNvPr id="22" name="Picture 21">
                <a:extLst>
                  <a:ext uri="{FF2B5EF4-FFF2-40B4-BE49-F238E27FC236}">
                    <a16:creationId xmlns:a16="http://schemas.microsoft.com/office/drawing/2014/main" id="{605DE057-1397-40A2-9717-68AD856A6E5C}"/>
                  </a:ext>
                </a:extLst>
              </p:cNvPr>
              <p:cNvPicPr/>
              <p:nvPr/>
            </p:nvPicPr>
            <p:blipFill rotWithShape="1"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61733"/>
              <a:stretch/>
            </p:blipFill>
            <p:spPr bwMode="auto">
              <a:xfrm>
                <a:off x="3190972" y="4685340"/>
                <a:ext cx="1786890" cy="1868170"/>
              </a:xfrm>
              <a:prstGeom prst="rect">
                <a:avLst/>
              </a:prstGeom>
              <a:ln>
                <a:noFill/>
              </a:ln>
              <a:extLst>
                <a:ext uri="{53640926-AAD7-44D8-BBD7-CCE9431645EC}">
                  <a14:shadowObscured xmlns:a14="http://schemas.microsoft.com/office/drawing/2010/main"/>
                </a:ext>
              </a:extLst>
            </p:spPr>
          </p:pic>
          <p:sp>
            <p:nvSpPr>
              <p:cNvPr id="23" name="Rectangle 22">
                <a:extLst>
                  <a:ext uri="{FF2B5EF4-FFF2-40B4-BE49-F238E27FC236}">
                    <a16:creationId xmlns:a16="http://schemas.microsoft.com/office/drawing/2014/main" id="{2CF4D56A-80D3-4A60-BB25-11665BC81B58}"/>
                  </a:ext>
                </a:extLst>
              </p:cNvPr>
              <p:cNvSpPr/>
              <p:nvPr/>
            </p:nvSpPr>
            <p:spPr>
              <a:xfrm>
                <a:off x="4049224" y="5591025"/>
                <a:ext cx="740490" cy="843280"/>
              </a:xfrm>
              <a:prstGeom prst="rect">
                <a:avLst/>
              </a:prstGeom>
              <a:solidFill>
                <a:sysClr val="window" lastClr="FFFFFF"/>
              </a:solidFill>
              <a:ln w="12700" cap="flat" cmpd="sng" algn="ctr">
                <a:solidFill>
                  <a:sysClr val="window" lastClr="FFFFFF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pic>
            <p:nvPicPr>
              <p:cNvPr id="24" name="Picture 23" descr="A close up of a logo&#10;&#10;Description automatically generated">
                <a:extLst>
                  <a:ext uri="{FF2B5EF4-FFF2-40B4-BE49-F238E27FC236}">
                    <a16:creationId xmlns:a16="http://schemas.microsoft.com/office/drawing/2014/main" id="{541ACCEA-86CF-4859-9939-C7300D420D3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duotone>
                  <a:srgbClr val="4472C4">
                    <a:shade val="45000"/>
                    <a:satMod val="135000"/>
                  </a:srgb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785553" y="5574334"/>
                <a:ext cx="1093877" cy="760244"/>
              </a:xfrm>
              <a:prstGeom prst="rect">
                <a:avLst/>
              </a:prstGeom>
            </p:spPr>
          </p:pic>
        </p:grpSp>
        <p:sp>
          <p:nvSpPr>
            <p:cNvPr id="25" name="Text Box 2">
              <a:extLst>
                <a:ext uri="{FF2B5EF4-FFF2-40B4-BE49-F238E27FC236}">
                  <a16:creationId xmlns:a16="http://schemas.microsoft.com/office/drawing/2014/main" id="{FE142C7B-7F17-4DBB-96BE-7C16CBA477F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303798" y="1955876"/>
              <a:ext cx="3506422" cy="293766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>
              <a:spAutoFit/>
            </a:bodyPr>
            <a:lstStyle/>
            <a:p>
              <a:pPr marL="0" marR="0">
                <a:lnSpc>
                  <a:spcPct val="107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en-US" sz="4400" dirty="0">
                  <a:effectLst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rPr>
                <a:t>Project </a:t>
              </a:r>
              <a:br>
                <a:rPr lang="en-US" sz="4400" dirty="0">
                  <a:effectLst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rPr>
              </a:br>
              <a:r>
                <a:rPr lang="en-US" sz="4400" dirty="0">
                  <a:effectLst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rPr>
                <a:t>Management </a:t>
              </a:r>
              <a:br>
                <a:rPr lang="en-US" sz="4400" dirty="0">
                  <a:effectLst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rPr>
              </a:br>
              <a:r>
                <a:rPr lang="en-US" sz="4400" dirty="0">
                  <a:effectLst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rPr>
                <a:t>Institute</a:t>
              </a:r>
              <a:endParaRPr lang="en-US" sz="4400" dirty="0">
                <a:effectLst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endParaRPr>
            </a:p>
            <a:p>
              <a:pPr marL="0" marR="0">
                <a:lnSpc>
                  <a:spcPct val="107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en-US" sz="4400" dirty="0">
                  <a:effectLst/>
                  <a:latin typeface="Arial" panose="020B0604020202020204" pitchFamily="34" charset="0"/>
                  <a:ea typeface="Arial" panose="020B0604020202020204" pitchFamily="34" charset="0"/>
                  <a:cs typeface="Arial" panose="020B0604020202020204" pitchFamily="34" charset="0"/>
                </a:rPr>
                <a:t>Tallahassee</a:t>
              </a:r>
              <a:endParaRPr lang="en-US" sz="4400" dirty="0">
                <a:effectLst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83681760"/>
      </p:ext>
    </p:extLst>
  </p:cSld>
  <p:clrMapOvr>
    <a:masterClrMapping/>
  </p:clrMapOvr>
  <p:transition spd="slow" advClick="0" advTm="20000">
    <p:wip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appy Holidays! - aaup:uc">
            <a:extLst>
              <a:ext uri="{FF2B5EF4-FFF2-40B4-BE49-F238E27FC236}">
                <a16:creationId xmlns:a16="http://schemas.microsoft.com/office/drawing/2014/main" id="{5DBAB43B-8E6E-402C-9574-5796A14834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4614" y="536467"/>
            <a:ext cx="8676259" cy="57850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5278567"/>
      </p:ext>
    </p:extLst>
  </p:cSld>
  <p:clrMapOvr>
    <a:masterClrMapping/>
  </p:clrMapOvr>
  <p:transition spd="slow" advClick="0" advTm="20000">
    <p:wip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0CEFE2CA-2312-41EE-92B0-24ECB92F244F}"/>
              </a:ext>
            </a:extLst>
          </p:cNvPr>
          <p:cNvSpPr/>
          <p:nvPr/>
        </p:nvSpPr>
        <p:spPr>
          <a:xfrm>
            <a:off x="274675" y="4316503"/>
            <a:ext cx="1164265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/>
            <a:r>
              <a:rPr lang="en-US" sz="6000" b="1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Thanks to our Chapter Members during 2020</a:t>
            </a:r>
          </a:p>
        </p:txBody>
      </p:sp>
      <p:pic>
        <p:nvPicPr>
          <p:cNvPr id="4100" name="Picture 4" descr="Life after COVID-19: What Will Change? - The Medical Futurist">
            <a:extLst>
              <a:ext uri="{FF2B5EF4-FFF2-40B4-BE49-F238E27FC236}">
                <a16:creationId xmlns:a16="http://schemas.microsoft.com/office/drawing/2014/main" id="{DF5F4C47-63D1-482F-8840-D089CFE858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0270" y="629878"/>
            <a:ext cx="4813005" cy="3308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B389F323-71B7-4529-9086-FADE910E3541}"/>
              </a:ext>
            </a:extLst>
          </p:cNvPr>
          <p:cNvGrpSpPr/>
          <p:nvPr/>
        </p:nvGrpSpPr>
        <p:grpSpPr>
          <a:xfrm>
            <a:off x="6602819" y="3429000"/>
            <a:ext cx="542259" cy="509819"/>
            <a:chOff x="3190972" y="4685340"/>
            <a:chExt cx="1786891" cy="1868170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A36814F6-78BD-44C6-B3B9-6FCE6B164BC3}"/>
                </a:ext>
              </a:extLst>
            </p:cNvPr>
            <p:cNvSpPr/>
            <p:nvPr/>
          </p:nvSpPr>
          <p:spPr>
            <a:xfrm>
              <a:off x="3992113" y="5619425"/>
              <a:ext cx="985750" cy="934085"/>
            </a:xfrm>
            <a:prstGeom prst="rect">
              <a:avLst/>
            </a:prstGeom>
            <a:solidFill>
              <a:sysClr val="window" lastClr="FFFFFF"/>
            </a:solidFill>
            <a:ln w="12700" cap="flat" cmpd="sng" algn="ctr">
              <a:solidFill>
                <a:sysClr val="window" lastClr="FFFFFF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C3F88EE2-8590-45D4-98FE-BE3514E0B1EE}"/>
                </a:ext>
              </a:extLst>
            </p:cNvPr>
            <p:cNvPicPr/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61733"/>
            <a:stretch/>
          </p:blipFill>
          <p:spPr bwMode="auto">
            <a:xfrm>
              <a:off x="3190972" y="4685340"/>
              <a:ext cx="1786890" cy="1868170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64A60914-9302-4875-9696-41410DEF0D28}"/>
                </a:ext>
              </a:extLst>
            </p:cNvPr>
            <p:cNvSpPr/>
            <p:nvPr/>
          </p:nvSpPr>
          <p:spPr>
            <a:xfrm>
              <a:off x="4049224" y="5591025"/>
              <a:ext cx="740490" cy="843280"/>
            </a:xfrm>
            <a:prstGeom prst="rect">
              <a:avLst/>
            </a:prstGeom>
            <a:solidFill>
              <a:sysClr val="window" lastClr="FFFFFF"/>
            </a:solidFill>
            <a:ln w="12700" cap="flat" cmpd="sng" algn="ctr">
              <a:solidFill>
                <a:sysClr val="window" lastClr="FFFFFF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14" name="Picture 13" descr="A close up of a logo&#10;&#10;Description automatically generated">
              <a:extLst>
                <a:ext uri="{FF2B5EF4-FFF2-40B4-BE49-F238E27FC236}">
                  <a16:creationId xmlns:a16="http://schemas.microsoft.com/office/drawing/2014/main" id="{F41C4075-B24A-4123-8716-5CBD446C372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duotone>
                <a:srgbClr val="4472C4">
                  <a:shade val="45000"/>
                  <a:satMod val="135000"/>
                </a:srgb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785553" y="5574334"/>
              <a:ext cx="1093877" cy="760244"/>
            </a:xfrm>
            <a:prstGeom prst="rect">
              <a:avLst/>
            </a:prstGeom>
          </p:spPr>
        </p:pic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E0A26268-1D43-4CE6-8AFC-21DD627C0E3C}"/>
              </a:ext>
            </a:extLst>
          </p:cNvPr>
          <p:cNvGrpSpPr/>
          <p:nvPr/>
        </p:nvGrpSpPr>
        <p:grpSpPr>
          <a:xfrm>
            <a:off x="3554820" y="3155293"/>
            <a:ext cx="425302" cy="395982"/>
            <a:chOff x="3190972" y="4685340"/>
            <a:chExt cx="1786891" cy="1868170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2EBE01D6-302F-4E0E-873E-426451D1A873}"/>
                </a:ext>
              </a:extLst>
            </p:cNvPr>
            <p:cNvSpPr/>
            <p:nvPr/>
          </p:nvSpPr>
          <p:spPr>
            <a:xfrm>
              <a:off x="3992113" y="5619425"/>
              <a:ext cx="985750" cy="934085"/>
            </a:xfrm>
            <a:prstGeom prst="rect">
              <a:avLst/>
            </a:prstGeom>
            <a:solidFill>
              <a:sysClr val="window" lastClr="FFFFFF"/>
            </a:solidFill>
            <a:ln w="12700" cap="flat" cmpd="sng" algn="ctr">
              <a:solidFill>
                <a:sysClr val="window" lastClr="FFFFFF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C5E8C908-A2C7-4113-A035-F5EABA7B99AE}"/>
                </a:ext>
              </a:extLst>
            </p:cNvPr>
            <p:cNvPicPr/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61733"/>
            <a:stretch/>
          </p:blipFill>
          <p:spPr bwMode="auto">
            <a:xfrm>
              <a:off x="3190972" y="4685340"/>
              <a:ext cx="1786890" cy="1868170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84222C1E-75F3-48FE-B158-7D7819CE736F}"/>
                </a:ext>
              </a:extLst>
            </p:cNvPr>
            <p:cNvSpPr/>
            <p:nvPr/>
          </p:nvSpPr>
          <p:spPr>
            <a:xfrm>
              <a:off x="4049224" y="5591025"/>
              <a:ext cx="740490" cy="843280"/>
            </a:xfrm>
            <a:prstGeom prst="rect">
              <a:avLst/>
            </a:prstGeom>
            <a:solidFill>
              <a:sysClr val="window" lastClr="FFFFFF"/>
            </a:solidFill>
            <a:ln w="12700" cap="flat" cmpd="sng" algn="ctr">
              <a:solidFill>
                <a:sysClr val="window" lastClr="FFFFFF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19" name="Picture 18" descr="A close up of a logo&#10;&#10;Description automatically generated">
              <a:extLst>
                <a:ext uri="{FF2B5EF4-FFF2-40B4-BE49-F238E27FC236}">
                  <a16:creationId xmlns:a16="http://schemas.microsoft.com/office/drawing/2014/main" id="{A48936FF-5872-421E-8A32-5EBD755053E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duotone>
                <a:srgbClr val="4472C4">
                  <a:shade val="45000"/>
                  <a:satMod val="135000"/>
                </a:srgb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785553" y="5574334"/>
              <a:ext cx="1093877" cy="760244"/>
            </a:xfrm>
            <a:prstGeom prst="rect">
              <a:avLst/>
            </a:prstGeom>
          </p:spPr>
        </p:pic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B2D1A0B7-B1DE-4947-A77D-279B98018796}"/>
              </a:ext>
            </a:extLst>
          </p:cNvPr>
          <p:cNvGrpSpPr/>
          <p:nvPr/>
        </p:nvGrpSpPr>
        <p:grpSpPr>
          <a:xfrm>
            <a:off x="7687342" y="2752061"/>
            <a:ext cx="223281" cy="256953"/>
            <a:chOff x="3190972" y="4685340"/>
            <a:chExt cx="1786891" cy="1868170"/>
          </a:xfrm>
        </p:grpSpPr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0EC51A69-3F18-4D75-8EB8-2851B74AD3C0}"/>
                </a:ext>
              </a:extLst>
            </p:cNvPr>
            <p:cNvSpPr/>
            <p:nvPr/>
          </p:nvSpPr>
          <p:spPr>
            <a:xfrm>
              <a:off x="3992113" y="5619425"/>
              <a:ext cx="985750" cy="934085"/>
            </a:xfrm>
            <a:prstGeom prst="rect">
              <a:avLst/>
            </a:prstGeom>
            <a:solidFill>
              <a:sysClr val="window" lastClr="FFFFFF"/>
            </a:solidFill>
            <a:ln w="12700" cap="flat" cmpd="sng" algn="ctr">
              <a:solidFill>
                <a:sysClr val="window" lastClr="FFFFFF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27" name="Picture 26">
              <a:extLst>
                <a:ext uri="{FF2B5EF4-FFF2-40B4-BE49-F238E27FC236}">
                  <a16:creationId xmlns:a16="http://schemas.microsoft.com/office/drawing/2014/main" id="{1BC9EC43-C349-4608-AEB2-C4189762C27F}"/>
                </a:ext>
              </a:extLst>
            </p:cNvPr>
            <p:cNvPicPr/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61733"/>
            <a:stretch/>
          </p:blipFill>
          <p:spPr bwMode="auto">
            <a:xfrm>
              <a:off x="3190972" y="4685340"/>
              <a:ext cx="1786890" cy="1868170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3734E653-BB6D-4A37-A249-50EF0620E4DD}"/>
                </a:ext>
              </a:extLst>
            </p:cNvPr>
            <p:cNvSpPr/>
            <p:nvPr/>
          </p:nvSpPr>
          <p:spPr>
            <a:xfrm>
              <a:off x="4049224" y="5591025"/>
              <a:ext cx="740490" cy="843280"/>
            </a:xfrm>
            <a:prstGeom prst="rect">
              <a:avLst/>
            </a:prstGeom>
            <a:solidFill>
              <a:sysClr val="window" lastClr="FFFFFF"/>
            </a:solidFill>
            <a:ln w="12700" cap="flat" cmpd="sng" algn="ctr">
              <a:solidFill>
                <a:sysClr val="window" lastClr="FFFFFF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29" name="Picture 28" descr="A close up of a logo&#10;&#10;Description automatically generated">
              <a:extLst>
                <a:ext uri="{FF2B5EF4-FFF2-40B4-BE49-F238E27FC236}">
                  <a16:creationId xmlns:a16="http://schemas.microsoft.com/office/drawing/2014/main" id="{FC7E61E5-700A-4D98-A961-F06BEDE4B9A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duotone>
                <a:srgbClr val="4472C4">
                  <a:shade val="45000"/>
                  <a:satMod val="135000"/>
                </a:srgb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785553" y="5574334"/>
              <a:ext cx="1093877" cy="76024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565332858"/>
      </p:ext>
    </p:extLst>
  </p:cSld>
  <p:clrMapOvr>
    <a:masterClrMapping/>
  </p:clrMapOvr>
  <p:transition spd="slow" advClick="0" advTm="20000">
    <p:wip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Inline image 2">
            <a:extLst>
              <a:ext uri="{FF2B5EF4-FFF2-40B4-BE49-F238E27FC236}">
                <a16:creationId xmlns:a16="http://schemas.microsoft.com/office/drawing/2014/main" id="{CFF7F083-2083-4725-9D2E-45AA8E87518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16" t="4149" r="8373" b="6791"/>
          <a:stretch/>
        </p:blipFill>
        <p:spPr bwMode="auto">
          <a:xfrm>
            <a:off x="1990993" y="3765035"/>
            <a:ext cx="1421883" cy="16043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6B987BB-0C91-4C5C-87E1-0FA65355CE3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630" t="15607" r="24370" b="37571"/>
          <a:stretch/>
        </p:blipFill>
        <p:spPr>
          <a:xfrm>
            <a:off x="4046295" y="304078"/>
            <a:ext cx="1421883" cy="158513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DD23276-D892-4F9A-BF81-BCE82B8009F8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9770" t="26839" r="44127" b="24470"/>
          <a:stretch/>
        </p:blipFill>
        <p:spPr>
          <a:xfrm>
            <a:off x="1990993" y="1804304"/>
            <a:ext cx="1421883" cy="162469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B68B980-9C46-40F4-B454-E744CE2E9355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1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7090" t="36332" r="48435" b="33246"/>
          <a:stretch/>
        </p:blipFill>
        <p:spPr>
          <a:xfrm rot="5400000">
            <a:off x="3730130" y="5269760"/>
            <a:ext cx="1514117" cy="133408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9219F809-CD1B-4D42-BAC5-0E940732E1A1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94" t="8452" r="29715" b="32323"/>
          <a:stretch/>
        </p:blipFill>
        <p:spPr>
          <a:xfrm>
            <a:off x="8316638" y="3765036"/>
            <a:ext cx="1381376" cy="1604369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2630EEF6-211A-4EBC-93D4-7D8EA9BE711B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866" r="9137" b="14788"/>
          <a:stretch/>
        </p:blipFill>
        <p:spPr>
          <a:xfrm>
            <a:off x="6459319" y="284842"/>
            <a:ext cx="1356965" cy="1604369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71781A48-F398-4868-8BE5-94B3E756126B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465" r="7229" b="49167"/>
          <a:stretch/>
        </p:blipFill>
        <p:spPr>
          <a:xfrm>
            <a:off x="8348119" y="1795160"/>
            <a:ext cx="1318415" cy="1604745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C39C1229-0CE5-40B3-937C-F12A95B5F411}"/>
              </a:ext>
            </a:extLst>
          </p:cNvPr>
          <p:cNvSpPr/>
          <p:nvPr/>
        </p:nvSpPr>
        <p:spPr>
          <a:xfrm>
            <a:off x="2534646" y="773480"/>
            <a:ext cx="155019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r" defTabSz="914400">
              <a:defRPr/>
            </a:pPr>
            <a:r>
              <a:rPr lang="en-US" b="1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President</a:t>
            </a:r>
          </a:p>
          <a:p>
            <a:pPr lvl="0" algn="r" defTabSz="914400">
              <a:defRPr/>
            </a:pPr>
            <a:r>
              <a:rPr lang="en-US" b="1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David Davis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BB29263-2CE0-4336-AADA-F671E1DBF7E0}"/>
              </a:ext>
            </a:extLst>
          </p:cNvPr>
          <p:cNvSpPr/>
          <p:nvPr/>
        </p:nvSpPr>
        <p:spPr>
          <a:xfrm>
            <a:off x="7766164" y="777335"/>
            <a:ext cx="169862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400">
              <a:defRPr/>
            </a:pPr>
            <a:r>
              <a:rPr lang="en-US" b="1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First VP</a:t>
            </a:r>
          </a:p>
          <a:p>
            <a:pPr defTabSz="914400">
              <a:defRPr/>
            </a:pPr>
            <a:r>
              <a:rPr lang="en-US" b="1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Karen Scott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E375F5B8-739F-4115-B418-4FAB2A0E6E57}"/>
              </a:ext>
            </a:extLst>
          </p:cNvPr>
          <p:cNvSpPr/>
          <p:nvPr/>
        </p:nvSpPr>
        <p:spPr>
          <a:xfrm>
            <a:off x="-61538" y="2090693"/>
            <a:ext cx="200497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defTabSz="914400">
              <a:defRPr/>
            </a:pPr>
            <a:r>
              <a:rPr lang="en-US" b="1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VP – Programs</a:t>
            </a:r>
          </a:p>
          <a:p>
            <a:pPr algn="r" defTabSz="914400">
              <a:defRPr/>
            </a:pPr>
            <a:r>
              <a:rPr lang="en-US" b="1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Lisa Hopkins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83909749-2C54-433E-A8D9-67BD4E41F0B5}"/>
              </a:ext>
            </a:extLst>
          </p:cNvPr>
          <p:cNvSpPr/>
          <p:nvPr/>
        </p:nvSpPr>
        <p:spPr>
          <a:xfrm>
            <a:off x="9714092" y="1980858"/>
            <a:ext cx="169862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400">
              <a:defRPr/>
            </a:pPr>
            <a:r>
              <a:rPr lang="en-US" b="1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VP – Professional Development</a:t>
            </a:r>
          </a:p>
          <a:p>
            <a:pPr defTabSz="914400">
              <a:defRPr/>
            </a:pPr>
            <a:r>
              <a:rPr lang="en-US" b="1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Tammy Davis 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F1A39E02-603C-4748-B8A1-0DC5D4198184}"/>
              </a:ext>
            </a:extLst>
          </p:cNvPr>
          <p:cNvSpPr/>
          <p:nvPr/>
        </p:nvSpPr>
        <p:spPr>
          <a:xfrm>
            <a:off x="-510590" y="4244056"/>
            <a:ext cx="250158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defTabSz="914400">
              <a:defRPr/>
            </a:pPr>
            <a:r>
              <a:rPr lang="en-US" b="1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VP – Finance</a:t>
            </a:r>
          </a:p>
          <a:p>
            <a:pPr algn="r" defTabSz="914400">
              <a:defRPr/>
            </a:pPr>
            <a:r>
              <a:rPr lang="en-US" b="1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Amit </a:t>
            </a:r>
            <a:r>
              <a:rPr lang="en-US" b="1" dirty="0" err="1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Bokey</a:t>
            </a:r>
            <a:endParaRPr lang="en-US" b="1" dirty="0">
              <a:solidFill>
                <a:srgbClr val="92D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6ECF3093-513C-46B7-95E2-F4081E81B0FF}"/>
              </a:ext>
            </a:extLst>
          </p:cNvPr>
          <p:cNvSpPr/>
          <p:nvPr/>
        </p:nvSpPr>
        <p:spPr>
          <a:xfrm>
            <a:off x="1301194" y="5613634"/>
            <a:ext cx="246690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defTabSz="914400">
              <a:defRPr/>
            </a:pPr>
            <a:r>
              <a:rPr lang="en-US" b="1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VP – Administration</a:t>
            </a:r>
          </a:p>
          <a:p>
            <a:pPr algn="r" defTabSz="914400">
              <a:defRPr/>
            </a:pPr>
            <a:r>
              <a:rPr lang="en-US" b="1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Debbie Rivenburg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2D27158E-FAB8-47CB-9C0F-F946DD607359}"/>
              </a:ext>
            </a:extLst>
          </p:cNvPr>
          <p:cNvSpPr/>
          <p:nvPr/>
        </p:nvSpPr>
        <p:spPr>
          <a:xfrm>
            <a:off x="9666534" y="4382357"/>
            <a:ext cx="229439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400">
              <a:defRPr/>
            </a:pPr>
            <a:r>
              <a:rPr lang="en-US" b="1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VP – Membership</a:t>
            </a:r>
          </a:p>
          <a:p>
            <a:pPr defTabSz="914400">
              <a:defRPr/>
            </a:pPr>
            <a:r>
              <a:rPr lang="en-US" b="1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Sean Gibbs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E98B5381-69D2-404F-AF59-B144E411693B}"/>
              </a:ext>
            </a:extLst>
          </p:cNvPr>
          <p:cNvSpPr/>
          <p:nvPr/>
        </p:nvSpPr>
        <p:spPr>
          <a:xfrm>
            <a:off x="7410632" y="5582686"/>
            <a:ext cx="261706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914400">
              <a:defRPr/>
            </a:pPr>
            <a:r>
              <a:rPr lang="en-US" b="1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VP – Communications</a:t>
            </a:r>
          </a:p>
          <a:p>
            <a:pPr defTabSz="914400">
              <a:defRPr/>
            </a:pPr>
            <a:r>
              <a:rPr lang="en-US" b="1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Rebecca Green</a:t>
            </a:r>
          </a:p>
        </p:txBody>
      </p:sp>
      <p:pic>
        <p:nvPicPr>
          <p:cNvPr id="22" name="Picture 21" descr="A person smiling for the camera&#10;&#10;Description automatically generated">
            <a:extLst>
              <a:ext uri="{FF2B5EF4-FFF2-40B4-BE49-F238E27FC236}">
                <a16:creationId xmlns:a16="http://schemas.microsoft.com/office/drawing/2014/main" id="{6E3D123A-5F6B-42E5-8C89-CA687918A7CD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49" t="1048" r="10078" b="18902"/>
          <a:stretch/>
        </p:blipFill>
        <p:spPr>
          <a:xfrm>
            <a:off x="6029614" y="5179741"/>
            <a:ext cx="1381018" cy="15141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1904192"/>
      </p:ext>
    </p:extLst>
  </p:cSld>
  <p:clrMapOvr>
    <a:masterClrMapping/>
  </p:clrMapOvr>
  <p:transition spd="slow" advClick="0" advTm="20000">
    <p:wip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0CEFE2CA-2312-41EE-92B0-24ECB92F244F}"/>
              </a:ext>
            </a:extLst>
          </p:cNvPr>
          <p:cNvSpPr/>
          <p:nvPr/>
        </p:nvSpPr>
        <p:spPr>
          <a:xfrm>
            <a:off x="1192263" y="1670118"/>
            <a:ext cx="5950362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en-US" sz="6000" b="1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Thanks to</a:t>
            </a:r>
          </a:p>
          <a:p>
            <a:pPr fontAlgn="base"/>
            <a:r>
              <a:rPr lang="en-US" sz="6000" b="1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PMITLH</a:t>
            </a:r>
          </a:p>
          <a:p>
            <a:pPr fontAlgn="base"/>
            <a:r>
              <a:rPr lang="en-US" sz="6000" b="1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Committee</a:t>
            </a:r>
          </a:p>
          <a:p>
            <a:pPr fontAlgn="base"/>
            <a:r>
              <a:rPr lang="en-US" sz="6000" b="1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Members</a:t>
            </a:r>
          </a:p>
        </p:txBody>
      </p:sp>
      <p:pic>
        <p:nvPicPr>
          <p:cNvPr id="5122" name="Picture 2" descr="Equality and Diversity Committee | LSTM">
            <a:extLst>
              <a:ext uri="{FF2B5EF4-FFF2-40B4-BE49-F238E27FC236}">
                <a16:creationId xmlns:a16="http://schemas.microsoft.com/office/drawing/2014/main" id="{81D317FC-21E4-4443-B97C-519AB272D5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25732" y="850605"/>
            <a:ext cx="5948030" cy="52099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79711053"/>
      </p:ext>
    </p:extLst>
  </p:cSld>
  <p:clrMapOvr>
    <a:masterClrMapping/>
  </p:clrMapOvr>
  <p:transition spd="slow" advClick="0" advTm="20000">
    <p:wip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19">
            <a:extLst>
              <a:ext uri="{FF2B5EF4-FFF2-40B4-BE49-F238E27FC236}">
                <a16:creationId xmlns:a16="http://schemas.microsoft.com/office/drawing/2014/main" id="{54D977D8-0AC9-4AF2-81F1-14A9355E5B1D}"/>
              </a:ext>
            </a:extLst>
          </p:cNvPr>
          <p:cNvGrpSpPr/>
          <p:nvPr/>
        </p:nvGrpSpPr>
        <p:grpSpPr>
          <a:xfrm>
            <a:off x="9558670" y="611174"/>
            <a:ext cx="1722024" cy="1759886"/>
            <a:chOff x="3190972" y="4685340"/>
            <a:chExt cx="1786891" cy="1868170"/>
          </a:xfrm>
        </p:grpSpPr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9A164FF9-D725-4971-AB75-9414D526F4CF}"/>
                </a:ext>
              </a:extLst>
            </p:cNvPr>
            <p:cNvSpPr/>
            <p:nvPr/>
          </p:nvSpPr>
          <p:spPr>
            <a:xfrm>
              <a:off x="3992113" y="5619425"/>
              <a:ext cx="985750" cy="934085"/>
            </a:xfrm>
            <a:prstGeom prst="rect">
              <a:avLst/>
            </a:prstGeom>
            <a:solidFill>
              <a:sysClr val="window" lastClr="FFFFFF"/>
            </a:solidFill>
            <a:ln w="12700" cap="flat" cmpd="sng" algn="ctr">
              <a:solidFill>
                <a:sysClr val="window" lastClr="FFFFFF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22" name="Picture 21">
              <a:extLst>
                <a:ext uri="{FF2B5EF4-FFF2-40B4-BE49-F238E27FC236}">
                  <a16:creationId xmlns:a16="http://schemas.microsoft.com/office/drawing/2014/main" id="{605DE057-1397-40A2-9717-68AD856A6E5C}"/>
                </a:ext>
              </a:extLst>
            </p:cNvPr>
            <p:cNvPicPr/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61733"/>
            <a:stretch/>
          </p:blipFill>
          <p:spPr bwMode="auto">
            <a:xfrm>
              <a:off x="3190972" y="4685340"/>
              <a:ext cx="1786890" cy="1868170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2CF4D56A-80D3-4A60-BB25-11665BC81B58}"/>
                </a:ext>
              </a:extLst>
            </p:cNvPr>
            <p:cNvSpPr/>
            <p:nvPr/>
          </p:nvSpPr>
          <p:spPr>
            <a:xfrm>
              <a:off x="4049224" y="5591025"/>
              <a:ext cx="740490" cy="843280"/>
            </a:xfrm>
            <a:prstGeom prst="rect">
              <a:avLst/>
            </a:prstGeom>
            <a:solidFill>
              <a:sysClr val="window" lastClr="FFFFFF"/>
            </a:solidFill>
            <a:ln w="12700" cap="flat" cmpd="sng" algn="ctr">
              <a:solidFill>
                <a:sysClr val="window" lastClr="FFFFFF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24" name="Picture 23" descr="A close up of a logo&#10;&#10;Description automatically generated">
              <a:extLst>
                <a:ext uri="{FF2B5EF4-FFF2-40B4-BE49-F238E27FC236}">
                  <a16:creationId xmlns:a16="http://schemas.microsoft.com/office/drawing/2014/main" id="{541ACCEA-86CF-4859-9939-C7300D420D3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duotone>
                <a:srgbClr val="4472C4">
                  <a:shade val="45000"/>
                  <a:satMod val="135000"/>
                </a:srgb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785553" y="5574334"/>
              <a:ext cx="1093877" cy="760244"/>
            </a:xfrm>
            <a:prstGeom prst="rect">
              <a:avLst/>
            </a:prstGeom>
          </p:spPr>
        </p:pic>
      </p:grpSp>
      <p:sp>
        <p:nvSpPr>
          <p:cNvPr id="9" name="Rectangle 8">
            <a:extLst>
              <a:ext uri="{FF2B5EF4-FFF2-40B4-BE49-F238E27FC236}">
                <a16:creationId xmlns:a16="http://schemas.microsoft.com/office/drawing/2014/main" id="{0CEFE2CA-2312-41EE-92B0-24ECB92F244F}"/>
              </a:ext>
            </a:extLst>
          </p:cNvPr>
          <p:cNvSpPr/>
          <p:nvPr/>
        </p:nvSpPr>
        <p:spPr>
          <a:xfrm>
            <a:off x="1415546" y="1436202"/>
            <a:ext cx="7356313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en-US" sz="6000" b="1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Check out our updated website:</a:t>
            </a:r>
          </a:p>
          <a:p>
            <a:pPr fontAlgn="base"/>
            <a:endParaRPr lang="en-US" sz="6000" b="1" dirty="0">
              <a:solidFill>
                <a:srgbClr val="92D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fontAlgn="base"/>
            <a:r>
              <a:rPr lang="en-US" sz="6000" b="1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PMITLH.org</a:t>
            </a:r>
          </a:p>
        </p:txBody>
      </p:sp>
    </p:spTree>
    <p:extLst>
      <p:ext uri="{BB962C8B-B14F-4D97-AF65-F5344CB8AC3E}">
        <p14:creationId xmlns:p14="http://schemas.microsoft.com/office/powerpoint/2010/main" val="2086624176"/>
      </p:ext>
    </p:extLst>
  </p:cSld>
  <p:clrMapOvr>
    <a:masterClrMapping/>
  </p:clrMapOvr>
  <p:transition spd="slow" advClick="0" advTm="20000">
    <p:wip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19">
            <a:extLst>
              <a:ext uri="{FF2B5EF4-FFF2-40B4-BE49-F238E27FC236}">
                <a16:creationId xmlns:a16="http://schemas.microsoft.com/office/drawing/2014/main" id="{54D977D8-0AC9-4AF2-81F1-14A9355E5B1D}"/>
              </a:ext>
            </a:extLst>
          </p:cNvPr>
          <p:cNvGrpSpPr/>
          <p:nvPr/>
        </p:nvGrpSpPr>
        <p:grpSpPr>
          <a:xfrm>
            <a:off x="9494874" y="611174"/>
            <a:ext cx="1785820" cy="1898110"/>
            <a:chOff x="3190972" y="4685340"/>
            <a:chExt cx="1786891" cy="1868170"/>
          </a:xfrm>
        </p:grpSpPr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9A164FF9-D725-4971-AB75-9414D526F4CF}"/>
                </a:ext>
              </a:extLst>
            </p:cNvPr>
            <p:cNvSpPr/>
            <p:nvPr/>
          </p:nvSpPr>
          <p:spPr>
            <a:xfrm>
              <a:off x="3992113" y="5619425"/>
              <a:ext cx="985750" cy="934085"/>
            </a:xfrm>
            <a:prstGeom prst="rect">
              <a:avLst/>
            </a:prstGeom>
            <a:solidFill>
              <a:sysClr val="window" lastClr="FFFFFF"/>
            </a:solidFill>
            <a:ln w="12700" cap="flat" cmpd="sng" algn="ctr">
              <a:solidFill>
                <a:sysClr val="window" lastClr="FFFFFF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22" name="Picture 21">
              <a:extLst>
                <a:ext uri="{FF2B5EF4-FFF2-40B4-BE49-F238E27FC236}">
                  <a16:creationId xmlns:a16="http://schemas.microsoft.com/office/drawing/2014/main" id="{605DE057-1397-40A2-9717-68AD856A6E5C}"/>
                </a:ext>
              </a:extLst>
            </p:cNvPr>
            <p:cNvPicPr/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61733"/>
            <a:stretch/>
          </p:blipFill>
          <p:spPr bwMode="auto">
            <a:xfrm>
              <a:off x="3190972" y="4685340"/>
              <a:ext cx="1786890" cy="1868170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2CF4D56A-80D3-4A60-BB25-11665BC81B58}"/>
                </a:ext>
              </a:extLst>
            </p:cNvPr>
            <p:cNvSpPr/>
            <p:nvPr/>
          </p:nvSpPr>
          <p:spPr>
            <a:xfrm>
              <a:off x="4049224" y="5591025"/>
              <a:ext cx="740490" cy="843280"/>
            </a:xfrm>
            <a:prstGeom prst="rect">
              <a:avLst/>
            </a:prstGeom>
            <a:solidFill>
              <a:sysClr val="window" lastClr="FFFFFF"/>
            </a:solidFill>
            <a:ln w="12700" cap="flat" cmpd="sng" algn="ctr">
              <a:solidFill>
                <a:sysClr val="window" lastClr="FFFFFF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24" name="Picture 23" descr="A close up of a logo&#10;&#10;Description automatically generated">
              <a:extLst>
                <a:ext uri="{FF2B5EF4-FFF2-40B4-BE49-F238E27FC236}">
                  <a16:creationId xmlns:a16="http://schemas.microsoft.com/office/drawing/2014/main" id="{541ACCEA-86CF-4859-9939-C7300D420D3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duotone>
                <a:srgbClr val="4472C4">
                  <a:shade val="45000"/>
                  <a:satMod val="135000"/>
                </a:srgb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785553" y="5574334"/>
              <a:ext cx="1093877" cy="760244"/>
            </a:xfrm>
            <a:prstGeom prst="rect">
              <a:avLst/>
            </a:prstGeom>
          </p:spPr>
        </p:pic>
      </p:grpSp>
      <p:sp>
        <p:nvSpPr>
          <p:cNvPr id="9" name="Rectangle 8">
            <a:extLst>
              <a:ext uri="{FF2B5EF4-FFF2-40B4-BE49-F238E27FC236}">
                <a16:creationId xmlns:a16="http://schemas.microsoft.com/office/drawing/2014/main" id="{0CEFE2CA-2312-41EE-92B0-24ECB92F244F}"/>
              </a:ext>
            </a:extLst>
          </p:cNvPr>
          <p:cNvSpPr/>
          <p:nvPr/>
        </p:nvSpPr>
        <p:spPr>
          <a:xfrm>
            <a:off x="521961" y="1205952"/>
            <a:ext cx="9732278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en-US" sz="6000" b="1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PMITLH LinkedIn</a:t>
            </a:r>
          </a:p>
          <a:p>
            <a:pPr fontAlgn="base"/>
            <a:endParaRPr lang="en-US" sz="6000" b="1" dirty="0">
              <a:solidFill>
                <a:srgbClr val="92D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  <a:hlinkClick r:id="rId4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fontAlgn="base"/>
            <a:r>
              <a:rPr lang="en-US" sz="6000" b="1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https://www.linkedin.com/company/pmi-tallahassee-florida-chapter/</a:t>
            </a:r>
            <a:endParaRPr lang="en-US" sz="6000" b="1" dirty="0">
              <a:solidFill>
                <a:srgbClr val="92D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0671790"/>
      </p:ext>
    </p:extLst>
  </p:cSld>
  <p:clrMapOvr>
    <a:masterClrMapping/>
  </p:clrMapOvr>
  <p:transition spd="slow" advClick="0" advTm="20000">
    <p:wip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19">
            <a:extLst>
              <a:ext uri="{FF2B5EF4-FFF2-40B4-BE49-F238E27FC236}">
                <a16:creationId xmlns:a16="http://schemas.microsoft.com/office/drawing/2014/main" id="{54D977D8-0AC9-4AF2-81F1-14A9355E5B1D}"/>
              </a:ext>
            </a:extLst>
          </p:cNvPr>
          <p:cNvGrpSpPr/>
          <p:nvPr/>
        </p:nvGrpSpPr>
        <p:grpSpPr>
          <a:xfrm>
            <a:off x="9494874" y="611174"/>
            <a:ext cx="1785820" cy="1898110"/>
            <a:chOff x="3190972" y="4685340"/>
            <a:chExt cx="1786891" cy="1868170"/>
          </a:xfrm>
        </p:grpSpPr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9A164FF9-D725-4971-AB75-9414D526F4CF}"/>
                </a:ext>
              </a:extLst>
            </p:cNvPr>
            <p:cNvSpPr/>
            <p:nvPr/>
          </p:nvSpPr>
          <p:spPr>
            <a:xfrm>
              <a:off x="3992113" y="5619425"/>
              <a:ext cx="985750" cy="934085"/>
            </a:xfrm>
            <a:prstGeom prst="rect">
              <a:avLst/>
            </a:prstGeom>
            <a:solidFill>
              <a:sysClr val="window" lastClr="FFFFFF"/>
            </a:solidFill>
            <a:ln w="12700" cap="flat" cmpd="sng" algn="ctr">
              <a:solidFill>
                <a:sysClr val="window" lastClr="FFFFFF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22" name="Picture 21">
              <a:extLst>
                <a:ext uri="{FF2B5EF4-FFF2-40B4-BE49-F238E27FC236}">
                  <a16:creationId xmlns:a16="http://schemas.microsoft.com/office/drawing/2014/main" id="{605DE057-1397-40A2-9717-68AD856A6E5C}"/>
                </a:ext>
              </a:extLst>
            </p:cNvPr>
            <p:cNvPicPr/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61733"/>
            <a:stretch/>
          </p:blipFill>
          <p:spPr bwMode="auto">
            <a:xfrm>
              <a:off x="3190972" y="4685340"/>
              <a:ext cx="1786890" cy="1868170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2CF4D56A-80D3-4A60-BB25-11665BC81B58}"/>
                </a:ext>
              </a:extLst>
            </p:cNvPr>
            <p:cNvSpPr/>
            <p:nvPr/>
          </p:nvSpPr>
          <p:spPr>
            <a:xfrm>
              <a:off x="4049224" y="5591025"/>
              <a:ext cx="740490" cy="843280"/>
            </a:xfrm>
            <a:prstGeom prst="rect">
              <a:avLst/>
            </a:prstGeom>
            <a:solidFill>
              <a:sysClr val="window" lastClr="FFFFFF"/>
            </a:solidFill>
            <a:ln w="12700" cap="flat" cmpd="sng" algn="ctr">
              <a:solidFill>
                <a:sysClr val="window" lastClr="FFFFFF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24" name="Picture 23" descr="A close up of a logo&#10;&#10;Description automatically generated">
              <a:extLst>
                <a:ext uri="{FF2B5EF4-FFF2-40B4-BE49-F238E27FC236}">
                  <a16:creationId xmlns:a16="http://schemas.microsoft.com/office/drawing/2014/main" id="{541ACCEA-86CF-4859-9939-C7300D420D3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duotone>
                <a:srgbClr val="4472C4">
                  <a:shade val="45000"/>
                  <a:satMod val="135000"/>
                </a:srgb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785553" y="5574334"/>
              <a:ext cx="1093877" cy="76024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433843631"/>
      </p:ext>
    </p:extLst>
  </p:cSld>
  <p:clrMapOvr>
    <a:masterClrMapping/>
  </p:clrMapOvr>
  <p:transition spd="slow" advClick="0" advTm="20000">
    <p:wip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67E16E6-A621-44D2-91C3-EE78E636373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73" r="8273"/>
          <a:stretch/>
        </p:blipFill>
        <p:spPr>
          <a:xfrm>
            <a:off x="7554139" y="609601"/>
            <a:ext cx="3990160" cy="5638797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3000"/>
              </a:prstClr>
            </a:outerShdw>
          </a:effec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1C8E6895-FE67-4B38-BE9F-C0B61B6F2D5B}"/>
              </a:ext>
            </a:extLst>
          </p:cNvPr>
          <p:cNvSpPr txBox="1"/>
          <p:nvPr/>
        </p:nvSpPr>
        <p:spPr>
          <a:xfrm>
            <a:off x="608523" y="636826"/>
            <a:ext cx="6258737" cy="3809998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/>
          <a:p>
            <a:pPr marL="0" lvl="1" fontAlgn="base">
              <a:spcBef>
                <a:spcPts val="1200"/>
              </a:spcBef>
              <a:spcAft>
                <a:spcPts val="1200"/>
              </a:spcAft>
              <a:buClr>
                <a:schemeClr val="accent1"/>
              </a:buClr>
              <a:buSzPct val="80000"/>
            </a:pPr>
            <a:r>
              <a:rPr lang="en-US" sz="5700" b="1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Burnout at Work: A Threat to Our Organizations </a:t>
            </a:r>
          </a:p>
          <a:p>
            <a:pPr>
              <a:spcBef>
                <a:spcPts val="1000"/>
              </a:spcBef>
              <a:buClr>
                <a:schemeClr val="accent1"/>
              </a:buClr>
              <a:buSzPct val="80000"/>
            </a:pPr>
            <a:r>
              <a:rPr lang="en-US" dirty="0">
                <a:latin typeface="+mj-lt"/>
                <a:ea typeface="+mj-ea"/>
                <a:cs typeface="+mj-cs"/>
              </a:rPr>
              <a:t> </a:t>
            </a:r>
          </a:p>
          <a:p>
            <a:pPr>
              <a:spcBef>
                <a:spcPts val="1000"/>
              </a:spcBef>
              <a:buClr>
                <a:schemeClr val="accent1"/>
              </a:buClr>
              <a:buSzPct val="80000"/>
            </a:pPr>
            <a:r>
              <a:rPr lang="en-US" sz="2600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P</a:t>
            </a: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resident of Strategic Empowerment Consulting</a:t>
            </a:r>
          </a:p>
          <a:p>
            <a:pPr>
              <a:spcBef>
                <a:spcPts val="1000"/>
              </a:spcBef>
              <a:buClr>
                <a:schemeClr val="accent1"/>
              </a:buClr>
              <a:buSzPct val="80000"/>
            </a:pP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Master of Social Work degree from Florida State University with a specific focus in organizational administration and policy. </a:t>
            </a:r>
          </a:p>
          <a:p>
            <a:pPr>
              <a:spcBef>
                <a:spcPts val="1000"/>
              </a:spcBef>
              <a:buClr>
                <a:schemeClr val="accent1"/>
              </a:buClr>
              <a:buSzPct val="80000"/>
            </a:pP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Over 20 years in the business and nonprofit sectors</a:t>
            </a:r>
            <a:endParaRPr lang="en-US" sz="2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128" name="Picture 8" descr="evoke virtual|we make virtual work| - Virtual Training">
            <a:extLst>
              <a:ext uri="{FF2B5EF4-FFF2-40B4-BE49-F238E27FC236}">
                <a16:creationId xmlns:a16="http://schemas.microsoft.com/office/drawing/2014/main" id="{CBF85C91-132B-4846-9346-9A6DA798AB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18056" y="2323156"/>
            <a:ext cx="1855935" cy="25921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E0E7BF10-3225-4AFF-BA72-04DCB551F5FE}"/>
              </a:ext>
            </a:extLst>
          </p:cNvPr>
          <p:cNvGrpSpPr/>
          <p:nvPr/>
        </p:nvGrpSpPr>
        <p:grpSpPr>
          <a:xfrm>
            <a:off x="13117077" y="422885"/>
            <a:ext cx="1495911" cy="646331"/>
            <a:chOff x="763588" y="4196814"/>
            <a:chExt cx="1495911" cy="646331"/>
          </a:xfrm>
        </p:grpSpPr>
        <p:pic>
          <p:nvPicPr>
            <p:cNvPr id="5130" name="Picture 10" descr="Tools | Training For Change">
              <a:extLst>
                <a:ext uri="{FF2B5EF4-FFF2-40B4-BE49-F238E27FC236}">
                  <a16:creationId xmlns:a16="http://schemas.microsoft.com/office/drawing/2014/main" id="{A8292988-29E6-4D34-AE86-4952059603D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3588" y="4336113"/>
              <a:ext cx="357628" cy="35762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E91EAE44-F0AC-4460-BA34-0696978E28E0}"/>
                </a:ext>
              </a:extLst>
            </p:cNvPr>
            <p:cNvSpPr txBox="1"/>
            <p:nvPr/>
          </p:nvSpPr>
          <p:spPr>
            <a:xfrm>
              <a:off x="1023263" y="4196814"/>
              <a:ext cx="123623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Aft>
                  <a:spcPts val="600"/>
                </a:spcAft>
              </a:pPr>
              <a:r>
                <a:rPr lang="en-US" sz="3600">
                  <a:latin typeface="Arial Black" panose="020B0A04020102020204" pitchFamily="34" charset="0"/>
                </a:rPr>
                <a:t>TBD</a:t>
              </a:r>
            </a:p>
          </p:txBody>
        </p:sp>
      </p:grpSp>
      <p:pic>
        <p:nvPicPr>
          <p:cNvPr id="5134" name="Picture 14">
            <a:extLst>
              <a:ext uri="{FF2B5EF4-FFF2-40B4-BE49-F238E27FC236}">
                <a16:creationId xmlns:a16="http://schemas.microsoft.com/office/drawing/2014/main" id="{6D5D0EE2-2310-4116-9021-ADBE47118D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37374" y="5319727"/>
            <a:ext cx="1185497" cy="9483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8D0FC6D2-5B9B-4820-ABD4-DEB1F0819A88}"/>
              </a:ext>
            </a:extLst>
          </p:cNvPr>
          <p:cNvSpPr/>
          <p:nvPr/>
        </p:nvSpPr>
        <p:spPr>
          <a:xfrm>
            <a:off x="5590677" y="5879066"/>
            <a:ext cx="3429144" cy="61555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400" b="1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Brandy Carlson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2E68224A-3607-4636-8C15-A1D8E633142E}"/>
              </a:ext>
            </a:extLst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1643" y="3787404"/>
            <a:ext cx="3648178" cy="225588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97627875"/>
      </p:ext>
    </p:extLst>
  </p:cSld>
  <p:clrMapOvr>
    <a:masterClrMapping/>
  </p:clrMapOvr>
  <p:transition spd="slow" advClick="0" advTm="20000">
    <p:wipe/>
  </p:transition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0E5580"/>
      </a:dk2>
      <a:lt2>
        <a:srgbClr val="EBEBEB"/>
      </a:lt2>
      <a:accent1>
        <a:srgbClr val="ACD433"/>
      </a:accent1>
      <a:accent2>
        <a:srgbClr val="E6C133"/>
      </a:accent2>
      <a:accent3>
        <a:srgbClr val="EF7A24"/>
      </a:accent3>
      <a:accent4>
        <a:srgbClr val="5AA0F5"/>
      </a:accent4>
      <a:accent5>
        <a:srgbClr val="75CEEC"/>
      </a:accent5>
      <a:accent6>
        <a:srgbClr val="65D6A0"/>
      </a:accent6>
      <a:hlink>
        <a:srgbClr val="C4E46E"/>
      </a:hlink>
      <a:folHlink>
        <a:srgbClr val="BDE0F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2000"/>
                <a:hueMod val="96000"/>
                <a:satMod val="128000"/>
                <a:lumMod val="114000"/>
              </a:schemeClr>
            </a:gs>
            <a:gs pos="100000">
              <a:schemeClr val="phClr">
                <a:shade val="62000"/>
                <a:hueMod val="100000"/>
                <a:satMod val="13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2000"/>
                <a:hueMod val="108000"/>
                <a:satMod val="164000"/>
                <a:lumMod val="69000"/>
              </a:schemeClr>
              <a:schemeClr val="phClr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BACC050B-8757-4460-95D8-E37B46A6B421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E755CD90DB2894CA913BF0F3F70FF3D" ma:contentTypeVersion="11" ma:contentTypeDescription="Create a new document." ma:contentTypeScope="" ma:versionID="c6230dfe087c1913238cca06ee6e4405">
  <xsd:schema xmlns:xsd="http://www.w3.org/2001/XMLSchema" xmlns:xs="http://www.w3.org/2001/XMLSchema" xmlns:p="http://schemas.microsoft.com/office/2006/metadata/properties" xmlns:ns3="eff45875-fce0-4aa3-a830-37999aad1742" xmlns:ns4="95a021ce-2b08-4f36-87b2-af088ab97875" targetNamespace="http://schemas.microsoft.com/office/2006/metadata/properties" ma:root="true" ma:fieldsID="23958060af915dfa261aa2c000f08be4" ns3:_="" ns4:_="">
    <xsd:import namespace="eff45875-fce0-4aa3-a830-37999aad1742"/>
    <xsd:import namespace="95a021ce-2b08-4f36-87b2-af088ab97875"/>
    <xsd:element name="properties">
      <xsd:complexType>
        <xsd:sequence>
          <xsd:element name="documentManagement">
            <xsd:complexType>
              <xsd:all>
                <xsd:element ref="ns3:SharedWithUsers" minOccurs="0"/>
                <xsd:element ref="ns3:SharedWithDetails" minOccurs="0"/>
                <xsd:element ref="ns3:SharingHintHash" minOccurs="0"/>
                <xsd:element ref="ns4:MediaServiceMetadata" minOccurs="0"/>
                <xsd:element ref="ns4:MediaServiceFastMetadata" minOccurs="0"/>
                <xsd:element ref="ns4:MediaServiceAutoTags" minOccurs="0"/>
                <xsd:element ref="ns4:MediaServiceGenerationTime" minOccurs="0"/>
                <xsd:element ref="ns4:MediaServiceEventHashCode" minOccurs="0"/>
                <xsd:element ref="ns4:MediaServiceOCR" minOccurs="0"/>
                <xsd:element ref="ns4:MediaServiceDateTaken" minOccurs="0"/>
                <xsd:element ref="ns4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ff45875-fce0-4aa3-a830-37999aad1742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0" nillable="true" ma:displayName="Sharing Hint Hash" ma:hidden="true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5a021ce-2b08-4f36-87b2-af088ab9787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7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E7E5CC65-FCD8-40B7-991B-D477BED1760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ff45875-fce0-4aa3-a830-37999aad1742"/>
    <ds:schemaRef ds:uri="95a021ce-2b08-4f36-87b2-af088ab9787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84827AD1-CBDA-44C7-85B4-C0A48C067B0C}">
  <ds:schemaRefs>
    <ds:schemaRef ds:uri="http://purl.org/dc/elements/1.1/"/>
    <ds:schemaRef ds:uri="http://schemas.microsoft.com/office/2006/metadata/properties"/>
    <ds:schemaRef ds:uri="http://purl.org/dc/terms/"/>
    <ds:schemaRef ds:uri="95a021ce-2b08-4f36-87b2-af088ab97875"/>
    <ds:schemaRef ds:uri="eff45875-fce0-4aa3-a830-37999aad1742"/>
    <ds:schemaRef ds:uri="http://schemas.microsoft.com/office/2006/documentManagement/types"/>
    <ds:schemaRef ds:uri="http://schemas.openxmlformats.org/package/2006/metadata/core-properties"/>
    <ds:schemaRef ds:uri="http://schemas.microsoft.com/office/infopath/2007/PartnerControls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CE87CF59-1FE0-4761-B727-304D402DDE4E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3001</TotalTime>
  <Words>125</Words>
  <Application>Microsoft Office PowerPoint</Application>
  <PresentationFormat>Widescreen</PresentationFormat>
  <Paragraphs>36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5" baseType="lpstr">
      <vt:lpstr>Arial</vt:lpstr>
      <vt:lpstr>Arial Black</vt:lpstr>
      <vt:lpstr>Calibri</vt:lpstr>
      <vt:lpstr>Century Gothic</vt:lpstr>
      <vt:lpstr>Wingdings 3</vt:lpstr>
      <vt:lpstr>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Lisa Hopkins</dc:creator>
  <cp:lastModifiedBy>Green, Rebecca</cp:lastModifiedBy>
  <cp:revision>15</cp:revision>
  <dcterms:created xsi:type="dcterms:W3CDTF">2020-12-05T19:30:24Z</dcterms:created>
  <dcterms:modified xsi:type="dcterms:W3CDTF">2020-12-08T22:27:07Z</dcterms:modified>
</cp:coreProperties>
</file>